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sldIdLst>
    <p:sldId id="265" r:id="rId2"/>
    <p:sldId id="267" r:id="rId3"/>
    <p:sldId id="268" r:id="rId4"/>
    <p:sldId id="269" r:id="rId5"/>
    <p:sldId id="270" r:id="rId6"/>
    <p:sldId id="271" r:id="rId7"/>
    <p:sldId id="272" r:id="rId8"/>
    <p:sldId id="273" r:id="rId9"/>
    <p:sldId id="274" r:id="rId10"/>
    <p:sldId id="275" r:id="rId11"/>
    <p:sldId id="276" r:id="rId12"/>
    <p:sldId id="277" r:id="rId13"/>
    <p:sldId id="344" r:id="rId14"/>
    <p:sldId id="345" r:id="rId15"/>
    <p:sldId id="346" r:id="rId16"/>
    <p:sldId id="279" r:id="rId17"/>
    <p:sldId id="280" r:id="rId18"/>
    <p:sldId id="281" r:id="rId19"/>
    <p:sldId id="282" r:id="rId20"/>
    <p:sldId id="283" r:id="rId21"/>
    <p:sldId id="266" r:id="rId22"/>
    <p:sldId id="258" r:id="rId23"/>
    <p:sldId id="259" r:id="rId24"/>
    <p:sldId id="260" r:id="rId25"/>
    <p:sldId id="261" r:id="rId26"/>
    <p:sldId id="262" r:id="rId27"/>
    <p:sldId id="263" r:id="rId28"/>
    <p:sldId id="264"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7" r:id="rId90"/>
    <p:sldId id="348" r:id="rId91"/>
    <p:sldId id="349" r:id="rId92"/>
    <p:sldId id="350" r:id="rId93"/>
    <p:sldId id="351" r:id="rId94"/>
    <p:sldId id="353" r:id="rId95"/>
    <p:sldId id="352" r:id="rId9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90" d="100"/>
          <a:sy n="90" d="100"/>
        </p:scale>
        <p:origin x="54" y="78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42DD931-E0E8-4A77-B70D-C271E05A1AE0}" type="datetimeFigureOut">
              <a:rPr lang="en-US" smtClean="0"/>
              <a:pPr/>
              <a:t>11/30/2021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3571B2-2822-46FB-8091-A53A9A00854C}"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42DD931-E0E8-4A77-B70D-C271E05A1AE0}" type="datetimeFigureOut">
              <a:rPr lang="en-US" smtClean="0"/>
              <a:pPr/>
              <a:t>11/30/2021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3571B2-2822-46FB-8091-A53A9A00854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42DD931-E0E8-4A77-B70D-C271E05A1AE0}" type="datetimeFigureOut">
              <a:rPr lang="en-US" smtClean="0"/>
              <a:pPr/>
              <a:t>11/30/2021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3571B2-2822-46FB-8091-A53A9A00854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42DD931-E0E8-4A77-B70D-C271E05A1AE0}" type="datetimeFigureOut">
              <a:rPr lang="en-US" smtClean="0"/>
              <a:pPr/>
              <a:t>11/30/2021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3571B2-2822-46FB-8091-A53A9A00854C}"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42DD931-E0E8-4A77-B70D-C271E05A1AE0}" type="datetimeFigureOut">
              <a:rPr lang="en-US" smtClean="0"/>
              <a:pPr/>
              <a:t>11/30/2021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3571B2-2822-46FB-8091-A53A9A00854C}"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42DD931-E0E8-4A77-B70D-C271E05A1AE0}" type="datetimeFigureOut">
              <a:rPr lang="en-US" smtClean="0"/>
              <a:pPr/>
              <a:t>11/30/2021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3571B2-2822-46FB-8091-A53A9A00854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42DD931-E0E8-4A77-B70D-C271E05A1AE0}" type="datetimeFigureOut">
              <a:rPr lang="en-US" smtClean="0"/>
              <a:pPr/>
              <a:t>11/30/2021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73571B2-2822-46FB-8091-A53A9A00854C}"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42DD931-E0E8-4A77-B70D-C271E05A1AE0}" type="datetimeFigureOut">
              <a:rPr lang="en-US" smtClean="0"/>
              <a:pPr/>
              <a:t>11/30/2021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73571B2-2822-46FB-8091-A53A9A00854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42DD931-E0E8-4A77-B70D-C271E05A1AE0}" type="datetimeFigureOut">
              <a:rPr lang="en-US" smtClean="0"/>
              <a:pPr/>
              <a:t>11/30/2021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73571B2-2822-46FB-8091-A53A9A00854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42DD931-E0E8-4A77-B70D-C271E05A1AE0}" type="datetimeFigureOut">
              <a:rPr lang="en-US" smtClean="0"/>
              <a:pPr/>
              <a:t>11/30/2021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3571B2-2822-46FB-8091-A53A9A00854C}"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42DD931-E0E8-4A77-B70D-C271E05A1AE0}" type="datetimeFigureOut">
              <a:rPr lang="en-US" smtClean="0"/>
              <a:pPr/>
              <a:t>11/30/2021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3571B2-2822-46FB-8091-A53A9A00854C}"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42DD931-E0E8-4A77-B70D-C271E05A1AE0}" type="datetimeFigureOut">
              <a:rPr lang="en-US" smtClean="0"/>
              <a:pPr/>
              <a:t>11/30/2021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3571B2-2822-46FB-8091-A53A9A00854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jpeg"/><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7.xml"/><Relationship Id="rId5" Type="http://schemas.openxmlformats.org/officeDocument/2006/relationships/image" Target="../media/image38.jpeg"/><Relationship Id="rId4" Type="http://schemas.openxmlformats.org/officeDocument/2006/relationships/image" Target="../media/image37.jpeg"/></Relationships>
</file>

<file path=ppt/slides/_rels/slide4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eg"/><Relationship Id="rId1" Type="http://schemas.openxmlformats.org/officeDocument/2006/relationships/slideLayout" Target="../slideLayouts/slideLayout7.xml"/><Relationship Id="rId4" Type="http://schemas.openxmlformats.org/officeDocument/2006/relationships/image" Target="../media/image45.jpeg"/></Relationships>
</file>

<file path=ppt/slides/_rels/slide4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png"/><Relationship Id="rId1" Type="http://schemas.openxmlformats.org/officeDocument/2006/relationships/slideLayout" Target="../slideLayouts/slideLayout6.xml"/><Relationship Id="rId5" Type="http://schemas.openxmlformats.org/officeDocument/2006/relationships/image" Target="../media/image63.jpeg"/><Relationship Id="rId4" Type="http://schemas.openxmlformats.org/officeDocument/2006/relationships/image" Target="../media/image62.jpeg"/></Relationships>
</file>

<file path=ppt/slides/_rels/slide57.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png"/><Relationship Id="rId1" Type="http://schemas.openxmlformats.org/officeDocument/2006/relationships/slideLayout" Target="../slideLayouts/slideLayout6.xml"/><Relationship Id="rId5" Type="http://schemas.openxmlformats.org/officeDocument/2006/relationships/image" Target="../media/image67.jpeg"/><Relationship Id="rId4" Type="http://schemas.openxmlformats.org/officeDocument/2006/relationships/image" Target="../media/image66.jpeg"/></Relationships>
</file>

<file path=ppt/slides/_rels/slide58.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png"/><Relationship Id="rId1" Type="http://schemas.openxmlformats.org/officeDocument/2006/relationships/slideLayout" Target="../slideLayouts/slideLayout6.xml"/><Relationship Id="rId4" Type="http://schemas.openxmlformats.org/officeDocument/2006/relationships/image" Target="../media/image70.jpeg"/></Relationships>
</file>

<file path=ppt/slides/_rels/slide59.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75.png"/><Relationship Id="rId7" Type="http://schemas.openxmlformats.org/officeDocument/2006/relationships/image" Target="../media/image79.png"/><Relationship Id="rId12" Type="http://schemas.openxmlformats.org/officeDocument/2006/relationships/image" Target="../media/image84.png"/><Relationship Id="rId2" Type="http://schemas.openxmlformats.org/officeDocument/2006/relationships/image" Target="../media/image74.png"/><Relationship Id="rId1" Type="http://schemas.openxmlformats.org/officeDocument/2006/relationships/slideLayout" Target="../slideLayouts/slideLayout7.xml"/><Relationship Id="rId6" Type="http://schemas.openxmlformats.org/officeDocument/2006/relationships/image" Target="../media/image78.png"/><Relationship Id="rId11" Type="http://schemas.openxmlformats.org/officeDocument/2006/relationships/image" Target="../media/image83.png"/><Relationship Id="rId5" Type="http://schemas.openxmlformats.org/officeDocument/2006/relationships/image" Target="../media/image77.png"/><Relationship Id="rId10" Type="http://schemas.openxmlformats.org/officeDocument/2006/relationships/image" Target="../media/image82.png"/><Relationship Id="rId4" Type="http://schemas.openxmlformats.org/officeDocument/2006/relationships/image" Target="../media/image76.png"/><Relationship Id="rId9" Type="http://schemas.openxmlformats.org/officeDocument/2006/relationships/image" Target="../media/image81.png"/></Relationships>
</file>

<file path=ppt/slides/_rels/slide63.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74.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jpeg"/><Relationship Id="rId1" Type="http://schemas.openxmlformats.org/officeDocument/2006/relationships/slideLayout" Target="../slideLayouts/slideLayout7.xml"/><Relationship Id="rId4" Type="http://schemas.openxmlformats.org/officeDocument/2006/relationships/image" Target="../media/image88.jpeg"/></Relationships>
</file>

<file path=ppt/slides/_rels/slide65.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image" Target="../media/image97.png"/><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image" Target="../media/image108.jpe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image" Target="../media/image111.jpe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0"/>
            <a:ext cx="4290790" cy="584775"/>
          </a:xfrm>
          <a:prstGeom prst="rect">
            <a:avLst/>
          </a:prstGeom>
        </p:spPr>
        <p:txBody>
          <a:bodyPr wrap="none">
            <a:spAutoFit/>
          </a:bodyPr>
          <a:lstStyle/>
          <a:p>
            <a:r>
              <a:rPr lang="en-US" sz="3200" dirty="0">
                <a:solidFill>
                  <a:srgbClr val="FF0000"/>
                </a:solidFill>
                <a:latin typeface="Times New Roman" pitchFamily="18" charset="0"/>
                <a:cs typeface="Times New Roman" pitchFamily="18" charset="0"/>
              </a:rPr>
              <a:t>Multimedia Introduction</a:t>
            </a:r>
          </a:p>
        </p:txBody>
      </p:sp>
      <p:sp>
        <p:nvSpPr>
          <p:cNvPr id="3" name="Rectangle 2"/>
          <p:cNvSpPr/>
          <p:nvPr/>
        </p:nvSpPr>
        <p:spPr>
          <a:xfrm>
            <a:off x="228600" y="990600"/>
            <a:ext cx="8458200" cy="4247317"/>
          </a:xfrm>
          <a:prstGeom prst="rect">
            <a:avLst/>
          </a:prstGeom>
        </p:spPr>
        <p:txBody>
          <a:bodyPr wrap="square">
            <a:spAutoFit/>
          </a:bodyPr>
          <a:lstStyle/>
          <a:p>
            <a:r>
              <a:rPr lang="en-US" dirty="0"/>
              <a:t>Multimedia is an interactive media and provides multiple ways to represent information to the user in a powerful manner. It provides an interaction between users and digital information. It is a medium of </a:t>
            </a:r>
            <a:r>
              <a:rPr lang="en-US" dirty="0" smtClean="0"/>
              <a:t>communication. Some </a:t>
            </a:r>
            <a:r>
              <a:rPr lang="en-US" dirty="0"/>
              <a:t>of the sectors where </a:t>
            </a:r>
            <a:r>
              <a:rPr lang="en-US" dirty="0" smtClean="0"/>
              <a:t>multimedia's </a:t>
            </a:r>
            <a:r>
              <a:rPr lang="en-US" dirty="0"/>
              <a:t>is used extensively are education, training, reference material, business presentations, advertising and documentaries</a:t>
            </a:r>
            <a:r>
              <a:rPr lang="en-US" dirty="0" smtClean="0"/>
              <a:t>.</a:t>
            </a:r>
          </a:p>
          <a:p>
            <a:endParaRPr lang="en-US" dirty="0"/>
          </a:p>
          <a:p>
            <a:r>
              <a:rPr lang="en-US" dirty="0"/>
              <a:t>Definition of Multimedia</a:t>
            </a:r>
          </a:p>
          <a:p>
            <a:r>
              <a:rPr lang="en-US" dirty="0"/>
              <a:t>By definition Multimedia is a representation of information in an attractive and interactive manner with the use of a combination of text, audio, video, graphics and animation. In other words we can say that Multimedia is a computerized method of presenting information combining textual data, audio, visuals (video), graphics and animations. For examples: E-Mail, Yahoo Messenger, Video Conferencing, and Multimedia Message Service (MMS).</a:t>
            </a:r>
          </a:p>
          <a:p>
            <a:r>
              <a:rPr lang="en-US" dirty="0"/>
              <a:t>Multimedia as name suggests is the combination of Multi and Media that is many types of media (hardware/software) used for communication of information.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751344"/>
            <a:ext cx="8305800" cy="2862322"/>
          </a:xfrm>
          <a:prstGeom prst="rect">
            <a:avLst/>
          </a:prstGeom>
        </p:spPr>
        <p:txBody>
          <a:bodyPr wrap="square">
            <a:spAutoFit/>
          </a:bodyPr>
          <a:lstStyle/>
          <a:p>
            <a:r>
              <a:rPr lang="en-US" b="1" dirty="0"/>
              <a:t>JPEG- Joint Photographic Experts Group</a:t>
            </a:r>
            <a:r>
              <a:rPr lang="en-US" dirty="0"/>
              <a:t>- The JPEG format was developed by the Joint Photographic Experts Group. JPEG files are bitmapped images. It store information as 24-bit color. This is the format of choice for nearly all photograph images on the internet. Digital cameras save images in a JPEG format by default. It has become the main graphics file format for the World Wide Web and any browser can support it without plug-ins. In order to make the file small, JPEG uses </a:t>
            </a:r>
            <a:r>
              <a:rPr lang="en-US" dirty="0" err="1"/>
              <a:t>lossy</a:t>
            </a:r>
            <a:r>
              <a:rPr lang="en-US" dirty="0"/>
              <a:t> compression. It works well on photographs, artwork and similar materials but not so well on lettering, simple cartoons or line drawings. JPEG images work much better than GIFs. Though JPEG can be interlaced, still this format lacks many of the other special abilities of GIFs, like animations and transparency, but they really are only for photos.</a:t>
            </a:r>
          </a:p>
        </p:txBody>
      </p:sp>
      <p:sp>
        <p:nvSpPr>
          <p:cNvPr id="3" name="Rectangle 2"/>
          <p:cNvSpPr/>
          <p:nvPr/>
        </p:nvSpPr>
        <p:spPr>
          <a:xfrm>
            <a:off x="304800" y="3886200"/>
            <a:ext cx="8229600" cy="2585323"/>
          </a:xfrm>
          <a:prstGeom prst="rect">
            <a:avLst/>
          </a:prstGeom>
        </p:spPr>
        <p:txBody>
          <a:bodyPr wrap="square">
            <a:spAutoFit/>
          </a:bodyPr>
          <a:lstStyle/>
          <a:p>
            <a:r>
              <a:rPr lang="en-US" b="1" dirty="0"/>
              <a:t>PNG- Portable Network Graphics</a:t>
            </a:r>
            <a:r>
              <a:rPr lang="en-US" dirty="0"/>
              <a:t>- PNG is the only lossless format that web browsers support. PNG supports 8 bit, 24 bits, 32 bits and 48 bits data types. One version of the format PNG-8 is similar to the GIF format. But PNG is the superior to the GIF. It produces smaller files and with more options for colors. It supports partial transparency also. PNG-24 is another flavor of PNG, with 24-bit color supports, allowing ranges of color akin to high color JPEG. PNG-24 is in no way a replacement format for JPEG because it is a lossless compression format. This means that file size can be rather big against a comparable JPEG. Also PNG supports for up to 48 bits of color information.</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609600"/>
            <a:ext cx="7848600" cy="4801314"/>
          </a:xfrm>
          <a:prstGeom prst="rect">
            <a:avLst/>
          </a:prstGeom>
        </p:spPr>
        <p:txBody>
          <a:bodyPr wrap="square">
            <a:spAutoFit/>
          </a:bodyPr>
          <a:lstStyle/>
          <a:p>
            <a:r>
              <a:rPr lang="en-US" b="1" dirty="0"/>
              <a:t>TIFF- Tagged Image File Format</a:t>
            </a:r>
            <a:r>
              <a:rPr lang="en-US" dirty="0"/>
              <a:t>- The TIFF format was developed by the Aldus Corporation in the 1980 and was later supported by Microsoft. TIFF file format is widely used bitmapped file format. It is supported by many image editing applications, software used by scanners and photo retouching programs.</a:t>
            </a:r>
          </a:p>
          <a:p>
            <a:r>
              <a:rPr lang="en-US" dirty="0"/>
              <a:t>TIFF can store many different types of image ranging from 1 bit image, grayscale image, 8 bit color image, 24 bit RGB image etc. TIFF files originally use lossless compression. Today TIFF files also use </a:t>
            </a:r>
            <a:r>
              <a:rPr lang="en-US" dirty="0" err="1"/>
              <a:t>lossy</a:t>
            </a:r>
            <a:r>
              <a:rPr lang="en-US" dirty="0"/>
              <a:t> compression according to the requirement. Therefore, it is a very flexible format. This file format is suitable when the output is printed. Multi-page documents can be stored as a single TIFF file and that is way this file format is so popular. The TIFF format is now used and controlled by Adobe</a:t>
            </a:r>
            <a:r>
              <a:rPr lang="en-US" dirty="0" smtClean="0"/>
              <a:t>.</a:t>
            </a:r>
          </a:p>
          <a:p>
            <a:endParaRPr lang="en-US" dirty="0"/>
          </a:p>
          <a:p>
            <a:r>
              <a:rPr lang="en-US" b="1" dirty="0"/>
              <a:t>BMP- Bitmap</a:t>
            </a:r>
            <a:r>
              <a:rPr lang="en-US" dirty="0"/>
              <a:t>- The bitmap file format (BMP) is a very basic format supported by most Windows applications. BMP can store many different type of image: 1 bit image, grayscale image, 8 bit color image, 24 bit RGB image etc. BMP files are uncompressed. Therefore, these are not suitable for the internet. BMP files can be compressed using lossless data compression algorithms.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228600"/>
            <a:ext cx="8458200" cy="5909310"/>
          </a:xfrm>
          <a:prstGeom prst="rect">
            <a:avLst/>
          </a:prstGeom>
        </p:spPr>
        <p:txBody>
          <a:bodyPr wrap="square">
            <a:spAutoFit/>
          </a:bodyPr>
          <a:lstStyle/>
          <a:p>
            <a:r>
              <a:rPr lang="en-US" b="1" dirty="0"/>
              <a:t>EPS- Encapsulated Postscript</a:t>
            </a:r>
            <a:r>
              <a:rPr lang="en-US" dirty="0"/>
              <a:t>- The EPS format is a vector based graphic. EPS is popular for saving image files because it can be imported into nearly any kind of application. This file format is suitable for printed documents. Main disadvantage of this format is that it requires more storage as compare to other formats</a:t>
            </a:r>
            <a:r>
              <a:rPr lang="en-US" dirty="0" smtClean="0"/>
              <a:t>.</a:t>
            </a:r>
          </a:p>
          <a:p>
            <a:endParaRPr lang="en-US" dirty="0"/>
          </a:p>
          <a:p>
            <a:r>
              <a:rPr lang="en-US" b="1" dirty="0"/>
              <a:t>PDF- Portable Document Format</a:t>
            </a:r>
            <a:r>
              <a:rPr lang="en-US" dirty="0"/>
              <a:t>- PDF format is vector graphics with embedded pixel graphics with many compression options. When your document is ready to be shared with others or for publication. This is only format that is platform independent. If you have Adobe Acrobat you can print from any document to a PDF file. From illustrator you can save as .PDF</a:t>
            </a:r>
            <a:r>
              <a:rPr lang="en-US" dirty="0" smtClean="0"/>
              <a:t>.</a:t>
            </a:r>
          </a:p>
          <a:p>
            <a:endParaRPr lang="en-US" dirty="0"/>
          </a:p>
          <a:p>
            <a:r>
              <a:rPr lang="en-US" b="1" dirty="0"/>
              <a:t>EXIF- Exchange Image File</a:t>
            </a:r>
            <a:r>
              <a:rPr lang="en-US" dirty="0"/>
              <a:t>- </a:t>
            </a:r>
            <a:r>
              <a:rPr lang="en-US" dirty="0" err="1"/>
              <a:t>Exif</a:t>
            </a:r>
            <a:r>
              <a:rPr lang="en-US" dirty="0"/>
              <a:t> is an image format for digital cameras. A variety of </a:t>
            </a:r>
            <a:r>
              <a:rPr lang="en-US" dirty="0" err="1"/>
              <a:t>tage</a:t>
            </a:r>
            <a:r>
              <a:rPr lang="en-US" dirty="0"/>
              <a:t> are available to facilitate higher quality printing, since information about the camera and picture - taking condition can be stored and used by printers for possible color correction </a:t>
            </a:r>
            <a:r>
              <a:rPr lang="en-US" dirty="0" err="1"/>
              <a:t>algorithms.it</a:t>
            </a:r>
            <a:r>
              <a:rPr lang="en-US" dirty="0"/>
              <a:t> also includes specification of file format for audio that accompanies digital images</a:t>
            </a:r>
            <a:r>
              <a:rPr lang="en-US" dirty="0" smtClean="0"/>
              <a:t>.</a:t>
            </a:r>
            <a:endParaRPr lang="en-US" smtClean="0"/>
          </a:p>
          <a:p>
            <a:endParaRPr lang="en-US" dirty="0"/>
          </a:p>
          <a:p>
            <a:r>
              <a:rPr lang="en-US" b="1" dirty="0"/>
              <a:t>WMF- Windows </a:t>
            </a:r>
            <a:r>
              <a:rPr lang="en-US" b="1" dirty="0" err="1"/>
              <a:t>MetaFile</a:t>
            </a:r>
            <a:r>
              <a:rPr lang="en-US" dirty="0"/>
              <a:t>- WMF is the vector file format for the MS-Windows operating environment. It consists of a collection of graphics device interface function calls to the MS-Windows </a:t>
            </a:r>
            <a:r>
              <a:rPr lang="en-US" dirty="0" err="1"/>
              <a:t>graphice</a:t>
            </a:r>
            <a:r>
              <a:rPr lang="en-US" dirty="0"/>
              <a:t> drawing </a:t>
            </a:r>
            <a:r>
              <a:rPr lang="en-US" dirty="0" err="1"/>
              <a:t>library.Metafiles</a:t>
            </a:r>
            <a:r>
              <a:rPr lang="en-US" dirty="0"/>
              <a:t> are both small and flexible, </a:t>
            </a:r>
            <a:r>
              <a:rPr lang="en-US" dirty="0" err="1"/>
              <a:t>hese</a:t>
            </a:r>
            <a:r>
              <a:rPr lang="en-US" dirty="0"/>
              <a:t> images can be displayed properly by their proprietary </a:t>
            </a:r>
            <a:r>
              <a:rPr lang="en-US" dirty="0" err="1"/>
              <a:t>softwares</a:t>
            </a:r>
            <a:r>
              <a:rPr lang="en-US" dirty="0"/>
              <a:t> only.</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0" y="1143000"/>
            <a:ext cx="7315200" cy="3139321"/>
          </a:xfrm>
          <a:prstGeom prst="rect">
            <a:avLst/>
          </a:prstGeom>
        </p:spPr>
        <p:txBody>
          <a:bodyPr wrap="square">
            <a:spAutoFit/>
          </a:bodyPr>
          <a:lstStyle/>
          <a:p>
            <a:r>
              <a:rPr lang="en-US" b="1" dirty="0" smtClean="0"/>
              <a:t>Characteristics of a Multimedia System</a:t>
            </a:r>
          </a:p>
          <a:p>
            <a:endParaRPr lang="en-US" b="1" dirty="0" smtClean="0"/>
          </a:p>
          <a:p>
            <a:r>
              <a:rPr lang="en-US" dirty="0" smtClean="0"/>
              <a:t>A Multimedia system has four basic characteristics:</a:t>
            </a:r>
          </a:p>
          <a:p>
            <a:endParaRPr lang="en-US" dirty="0" smtClean="0"/>
          </a:p>
          <a:p>
            <a:pPr>
              <a:buFont typeface="Wingdings" pitchFamily="2" charset="2"/>
              <a:buChar char="Ø"/>
            </a:pPr>
            <a:r>
              <a:rPr lang="en-US" dirty="0" smtClean="0"/>
              <a:t>Multimedia systems must be </a:t>
            </a:r>
            <a:r>
              <a:rPr lang="en-US" b="1" i="1" dirty="0" smtClean="0"/>
              <a:t>computer controlled</a:t>
            </a:r>
            <a:r>
              <a:rPr lang="en-US" dirty="0" smtClean="0"/>
              <a:t>.</a:t>
            </a:r>
          </a:p>
          <a:p>
            <a:pPr>
              <a:buFont typeface="Wingdings" pitchFamily="2" charset="2"/>
              <a:buChar char="Ø"/>
            </a:pPr>
            <a:endParaRPr lang="en-US" dirty="0" smtClean="0"/>
          </a:p>
          <a:p>
            <a:pPr>
              <a:buFont typeface="Wingdings" pitchFamily="2" charset="2"/>
              <a:buChar char="Ø"/>
            </a:pPr>
            <a:r>
              <a:rPr lang="en-US" dirty="0" smtClean="0"/>
              <a:t>Multimedia systems are </a:t>
            </a:r>
            <a:r>
              <a:rPr lang="en-US" b="1" i="1" dirty="0" smtClean="0"/>
              <a:t>integrated</a:t>
            </a:r>
            <a:r>
              <a:rPr lang="en-US" dirty="0" smtClean="0"/>
              <a:t>.</a:t>
            </a:r>
          </a:p>
          <a:p>
            <a:pPr>
              <a:buFont typeface="Wingdings" pitchFamily="2" charset="2"/>
              <a:buChar char="Ø"/>
            </a:pPr>
            <a:endParaRPr lang="en-US" dirty="0" smtClean="0"/>
          </a:p>
          <a:p>
            <a:pPr>
              <a:buFont typeface="Wingdings" pitchFamily="2" charset="2"/>
              <a:buChar char="Ø"/>
            </a:pPr>
            <a:r>
              <a:rPr lang="en-US" dirty="0" smtClean="0"/>
              <a:t>The information they handle must be represented </a:t>
            </a:r>
            <a:r>
              <a:rPr lang="en-US" b="1" i="1" dirty="0" smtClean="0"/>
              <a:t>digitally</a:t>
            </a:r>
            <a:r>
              <a:rPr lang="en-US" dirty="0" smtClean="0"/>
              <a:t>.</a:t>
            </a:r>
          </a:p>
          <a:p>
            <a:pPr>
              <a:buFont typeface="Wingdings" pitchFamily="2" charset="2"/>
              <a:buChar char="Ø"/>
            </a:pPr>
            <a:endParaRPr lang="en-US" dirty="0" smtClean="0"/>
          </a:p>
          <a:p>
            <a:pPr>
              <a:buFont typeface="Wingdings" pitchFamily="2" charset="2"/>
              <a:buChar char="Ø"/>
            </a:pPr>
            <a:r>
              <a:rPr lang="en-US" dirty="0" smtClean="0"/>
              <a:t>The interface to the final presentation of media is usually </a:t>
            </a:r>
            <a:r>
              <a:rPr lang="en-US" b="1" i="1" dirty="0" smtClean="0"/>
              <a:t>interactive</a:t>
            </a:r>
            <a:r>
              <a:rPr lang="en-US" dirty="0" smtClean="0"/>
              <a:t>.</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Rectangle 1"/>
          <p:cNvSpPr>
            <a:spLocks noChangeArrowheads="1"/>
          </p:cNvSpPr>
          <p:nvPr/>
        </p:nvSpPr>
        <p:spPr bwMode="auto">
          <a:xfrm>
            <a:off x="228600" y="304800"/>
            <a:ext cx="8305800" cy="538609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200" b="1" i="0" u="none" strike="noStrike" cap="none" normalizeH="0" baseline="0" dirty="0" smtClean="0">
                <a:ln>
                  <a:noFill/>
                </a:ln>
                <a:solidFill>
                  <a:srgbClr val="FF0000"/>
                </a:solidFill>
                <a:effectLst/>
                <a:latin typeface="Times New Roman" pitchFamily="18" charset="0"/>
                <a:cs typeface="Times New Roman" pitchFamily="18" charset="0"/>
              </a:rPr>
              <a:t>D</a:t>
            </a:r>
            <a:r>
              <a:rPr kumimoji="0" lang="en-US" sz="3200" b="1" i="0" u="none" strike="noStrike" cap="none" normalizeH="0" baseline="0" dirty="0" smtClean="0" bmk="">
                <a:ln>
                  <a:noFill/>
                </a:ln>
                <a:solidFill>
                  <a:srgbClr val="FF0000"/>
                </a:solidFill>
                <a:effectLst/>
                <a:latin typeface="Times New Roman" pitchFamily="18" charset="0"/>
                <a:cs typeface="Times New Roman" pitchFamily="18" charset="0"/>
              </a:rPr>
              <a:t>esirable Features for a Multimedia System</a:t>
            </a:r>
            <a:endParaRPr kumimoji="0" lang="en-US" sz="3200" b="1" i="0" u="none" strike="noStrike" cap="none" normalizeH="0" baseline="0" dirty="0" smtClean="0">
              <a:ln>
                <a:noFill/>
              </a:ln>
              <a:solidFill>
                <a:srgbClr val="FF0000"/>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cs typeface="Times New Roman" pitchFamily="18" charset="0"/>
              </a:rPr>
              <a:t>Given the above challenges the following feature a desirable (if not a prerequisite) for a Multimedia System:</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000000"/>
                </a:solidFill>
                <a:effectLst/>
                <a:latin typeface="Times New Roman" pitchFamily="18" charset="0"/>
                <a:cs typeface="Times New Roman" pitchFamily="18" charset="0"/>
              </a:rPr>
              <a:t>Very High Processing Power</a:t>
            </a:r>
          </a:p>
          <a:p>
            <a:pPr marL="457200" marR="0" lvl="1" indent="-45720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needed to deal with large data processing and real time delivery of media. Special hardware commonplace.</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000000"/>
                </a:solidFill>
                <a:effectLst/>
                <a:latin typeface="Times New Roman" pitchFamily="18" charset="0"/>
                <a:cs typeface="Times New Roman" pitchFamily="18" charset="0"/>
              </a:rPr>
              <a:t>Multimedia Capable File System</a:t>
            </a:r>
          </a:p>
          <a:p>
            <a:pPr marL="457200" marR="0" lvl="1" indent="-45720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needed to deliver real-time media -- </a:t>
            </a:r>
            <a:r>
              <a:rPr kumimoji="0" lang="en-US" sz="1800" b="1" i="1" u="none" strike="noStrike" cap="none" normalizeH="0" baseline="0" dirty="0" smtClean="0">
                <a:ln>
                  <a:noFill/>
                </a:ln>
                <a:solidFill>
                  <a:srgbClr val="000000"/>
                </a:solidFill>
                <a:effectLst/>
                <a:latin typeface="Times New Roman" pitchFamily="18" charset="0"/>
                <a:cs typeface="Times New Roman" pitchFamily="18" charset="0"/>
              </a:rPr>
              <a:t>e.g.</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Video/Audio Streaming. Special Hardware/Software needed </a:t>
            </a:r>
            <a:r>
              <a:rPr kumimoji="0" lang="en-US" sz="1800" b="1" i="1" u="none" strike="noStrike" cap="none" normalizeH="0" baseline="0" dirty="0" err="1" smtClean="0">
                <a:ln>
                  <a:noFill/>
                </a:ln>
                <a:solidFill>
                  <a:srgbClr val="000000"/>
                </a:solidFill>
                <a:effectLst/>
                <a:latin typeface="Times New Roman" pitchFamily="18" charset="0"/>
                <a:cs typeface="Times New Roman" pitchFamily="18" charset="0"/>
              </a:rPr>
              <a:t>e.g</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RAID technology.</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000000"/>
                </a:solidFill>
                <a:effectLst/>
                <a:latin typeface="Times New Roman" pitchFamily="18" charset="0"/>
                <a:cs typeface="Times New Roman" pitchFamily="18" charset="0"/>
              </a:rPr>
              <a:t>Data Representations/File Formats that support multimedia</a:t>
            </a:r>
          </a:p>
          <a:p>
            <a:pPr marL="457200" marR="0" lvl="1" indent="-45720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Data representations/file formats should be easy to handle yet allow for compression/decompression in real-time.</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000000"/>
                </a:solidFill>
                <a:effectLst/>
                <a:latin typeface="Times New Roman" pitchFamily="18" charset="0"/>
                <a:cs typeface="Times New Roman" pitchFamily="18" charset="0"/>
              </a:rPr>
              <a:t>Efficient and High I/O</a:t>
            </a:r>
          </a:p>
          <a:p>
            <a:pPr marL="457200" marR="0" lvl="1" indent="-45720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input and output to the file subsystem needs to be efficient and fast. Needs to allow for real-time recording as well as playback of data. </a:t>
            </a:r>
            <a:r>
              <a:rPr kumimoji="0" lang="en-US" sz="1800" b="1" i="1" u="none" strike="noStrike" cap="none" normalizeH="0" baseline="0" dirty="0" smtClean="0">
                <a:ln>
                  <a:noFill/>
                </a:ln>
                <a:solidFill>
                  <a:srgbClr val="000000"/>
                </a:solidFill>
                <a:effectLst/>
                <a:latin typeface="Times New Roman" pitchFamily="18" charset="0"/>
                <a:cs typeface="Times New Roman" pitchFamily="18" charset="0"/>
              </a:rPr>
              <a:t>e.g.</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Direct to Disk recording systems.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533400"/>
            <a:ext cx="8763000" cy="3693319"/>
          </a:xfrm>
          <a:prstGeom prst="rect">
            <a:avLst/>
          </a:prstGeom>
        </p:spPr>
        <p:txBody>
          <a:bodyPr wrap="square">
            <a:spAutoFit/>
          </a:bodyPr>
          <a:lstStyle/>
          <a:p>
            <a:pPr lvl="0" eaLnBrk="0" fontAlgn="base" hangingPunct="0">
              <a:spcBef>
                <a:spcPct val="0"/>
              </a:spcBef>
              <a:spcAft>
                <a:spcPct val="0"/>
              </a:spcAft>
            </a:pPr>
            <a:endParaRPr lang="en-US" b="1" dirty="0" smtClean="0">
              <a:solidFill>
                <a:srgbClr val="000000"/>
              </a:solidFill>
              <a:latin typeface="Times New Roman" pitchFamily="18" charset="0"/>
              <a:cs typeface="Times New Roman" pitchFamily="18" charset="0"/>
            </a:endParaRPr>
          </a:p>
          <a:p>
            <a:pPr lvl="0" eaLnBrk="0" fontAlgn="base" hangingPunct="0">
              <a:spcBef>
                <a:spcPct val="0"/>
              </a:spcBef>
              <a:spcAft>
                <a:spcPct val="0"/>
              </a:spcAft>
            </a:pPr>
            <a:r>
              <a:rPr lang="en-US" b="1" dirty="0" smtClean="0">
                <a:solidFill>
                  <a:srgbClr val="000000"/>
                </a:solidFill>
                <a:latin typeface="Times New Roman" pitchFamily="18" charset="0"/>
                <a:cs typeface="Times New Roman" pitchFamily="18" charset="0"/>
              </a:rPr>
              <a:t>Special Operating System</a:t>
            </a:r>
          </a:p>
          <a:p>
            <a:pPr lvl="1" indent="-457200" eaLnBrk="0" fontAlgn="base" hangingPunct="0">
              <a:spcBef>
                <a:spcPct val="0"/>
              </a:spcBef>
              <a:spcAft>
                <a:spcPct val="0"/>
              </a:spcAft>
            </a:pPr>
            <a:r>
              <a:rPr lang="en-US" dirty="0" smtClean="0">
                <a:solidFill>
                  <a:srgbClr val="000000"/>
                </a:solidFill>
                <a:latin typeface="Times New Roman" pitchFamily="18" charset="0"/>
                <a:cs typeface="Times New Roman" pitchFamily="18" charset="0"/>
              </a:rPr>
              <a:t>-- to allow access to file system and process data efficiently and quickly. Needs to support direct transfers to disk, real-time scheduling, fast interrupt processing, I/O streaming </a:t>
            </a:r>
            <a:r>
              <a:rPr lang="en-US" b="1" i="1" dirty="0" smtClean="0">
                <a:solidFill>
                  <a:srgbClr val="000000"/>
                </a:solidFill>
                <a:latin typeface="Times New Roman" pitchFamily="18" charset="0"/>
                <a:cs typeface="Times New Roman" pitchFamily="18" charset="0"/>
              </a:rPr>
              <a:t>etc.</a:t>
            </a:r>
          </a:p>
          <a:p>
            <a:pPr lvl="1" indent="-457200" eaLnBrk="0" fontAlgn="base" hangingPunct="0">
              <a:spcBef>
                <a:spcPct val="0"/>
              </a:spcBef>
              <a:spcAft>
                <a:spcPct val="0"/>
              </a:spcAft>
            </a:pPr>
            <a:endParaRPr lang="en-US" b="1" i="1" dirty="0" smtClean="0">
              <a:solidFill>
                <a:srgbClr val="000000"/>
              </a:solidFill>
              <a:latin typeface="Times New Roman" pitchFamily="18" charset="0"/>
              <a:cs typeface="Times New Roman" pitchFamily="18" charset="0"/>
            </a:endParaRPr>
          </a:p>
          <a:p>
            <a:pPr lvl="1" indent="-457200" eaLnBrk="0" fontAlgn="base" hangingPunct="0">
              <a:spcBef>
                <a:spcPct val="0"/>
              </a:spcBef>
              <a:spcAft>
                <a:spcPct val="0"/>
              </a:spcAft>
            </a:pPr>
            <a:r>
              <a:rPr lang="en-US" b="1" dirty="0" smtClean="0"/>
              <a:t>Storage and Memory</a:t>
            </a:r>
            <a:r>
              <a:rPr lang="en-US" dirty="0" smtClean="0"/>
              <a:t>-- large storage units (of the order of 50 -100 </a:t>
            </a:r>
            <a:r>
              <a:rPr lang="en-US" dirty="0" err="1" smtClean="0"/>
              <a:t>Gb</a:t>
            </a:r>
            <a:r>
              <a:rPr lang="en-US" dirty="0" smtClean="0"/>
              <a:t> or more) and large memory (50 -100 Mb or more). Large Caches also required and frequently of Level 2 and 3 hierarchy for efficient management.</a:t>
            </a:r>
          </a:p>
          <a:p>
            <a:pPr lvl="1" indent="-457200" eaLnBrk="0" fontAlgn="base" hangingPunct="0">
              <a:spcBef>
                <a:spcPct val="0"/>
              </a:spcBef>
              <a:spcAft>
                <a:spcPct val="0"/>
              </a:spcAft>
            </a:pPr>
            <a:endParaRPr lang="en-US" dirty="0" smtClean="0"/>
          </a:p>
          <a:p>
            <a:pPr lvl="1" indent="-457200" eaLnBrk="0" fontAlgn="base" hangingPunct="0">
              <a:spcBef>
                <a:spcPct val="0"/>
              </a:spcBef>
              <a:spcAft>
                <a:spcPct val="0"/>
              </a:spcAft>
            </a:pPr>
            <a:r>
              <a:rPr lang="en-US" b="1" dirty="0" smtClean="0"/>
              <a:t>Network Support</a:t>
            </a:r>
            <a:r>
              <a:rPr lang="en-US" dirty="0" smtClean="0"/>
              <a:t>-- Client-server systems common as distributed systems common.</a:t>
            </a:r>
          </a:p>
          <a:p>
            <a:pPr lvl="1" indent="-457200" eaLnBrk="0" fontAlgn="base" hangingPunct="0">
              <a:spcBef>
                <a:spcPct val="0"/>
              </a:spcBef>
              <a:spcAft>
                <a:spcPct val="0"/>
              </a:spcAft>
            </a:pPr>
            <a:endParaRPr lang="en-US" dirty="0" smtClean="0"/>
          </a:p>
          <a:p>
            <a:pPr lvl="1" indent="-457200" eaLnBrk="0" fontAlgn="base" hangingPunct="0">
              <a:spcBef>
                <a:spcPct val="0"/>
              </a:spcBef>
              <a:spcAft>
                <a:spcPct val="0"/>
              </a:spcAft>
            </a:pPr>
            <a:r>
              <a:rPr lang="en-US" b="1" dirty="0" smtClean="0"/>
              <a:t>Software Tools</a:t>
            </a:r>
            <a:r>
              <a:rPr lang="en-US" dirty="0" smtClean="0"/>
              <a:t>-- user friendly tools needed to handle media, design and develop applications, deliver media.</a:t>
            </a:r>
            <a:endParaRPr lang="en-US" dirty="0" smtClean="0">
              <a:solidFill>
                <a:srgbClr val="000000"/>
              </a:solidFill>
              <a:latin typeface="Times New Roman" pitchFamily="18" charset="0"/>
              <a:cs typeface="Times New Roman" pitchFamily="18"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228600" y="1557020"/>
            <a:ext cx="8458200" cy="2246641"/>
          </a:xfrm>
          <a:prstGeom prst="rect">
            <a:avLst/>
          </a:prstGeom>
        </p:spPr>
        <p:txBody>
          <a:bodyPr vert="horz" wrap="square" lIns="0" tIns="88900" rIns="0" bIns="0" rtlCol="0">
            <a:spAutoFit/>
          </a:bodyPr>
          <a:lstStyle/>
          <a:p>
            <a:pPr marL="38100">
              <a:lnSpc>
                <a:spcPct val="100000"/>
              </a:lnSpc>
              <a:spcBef>
                <a:spcPts val="700"/>
              </a:spcBef>
            </a:pPr>
            <a:r>
              <a:rPr sz="2400" b="1" spc="300" dirty="0">
                <a:latin typeface="Arial"/>
                <a:cs typeface="Arial"/>
              </a:rPr>
              <a:t>What is Compression?</a:t>
            </a:r>
            <a:endParaRPr sz="2400" spc="300">
              <a:latin typeface="Arial"/>
              <a:cs typeface="Arial"/>
            </a:endParaRPr>
          </a:p>
          <a:p>
            <a:pPr marL="38100" marR="141605">
              <a:lnSpc>
                <a:spcPct val="120500"/>
              </a:lnSpc>
              <a:spcBef>
                <a:spcPts val="10"/>
              </a:spcBef>
            </a:pPr>
            <a:r>
              <a:rPr sz="3600" spc="300" baseline="5787" dirty="0">
                <a:solidFill>
                  <a:srgbClr val="974706"/>
                </a:solidFill>
                <a:latin typeface="UnDotum"/>
                <a:cs typeface="UnDotum"/>
              </a:rPr>
              <a:t></a:t>
            </a:r>
            <a:r>
              <a:rPr b="1" spc="300" dirty="0">
                <a:latin typeface="Arial"/>
                <a:cs typeface="Arial"/>
              </a:rPr>
              <a:t>Data compression requires the identification and  extraction of source redundancy.</a:t>
            </a:r>
            <a:endParaRPr spc="300">
              <a:latin typeface="Arial"/>
              <a:cs typeface="Arial"/>
            </a:endParaRPr>
          </a:p>
          <a:p>
            <a:pPr marL="38100" marR="30480">
              <a:lnSpc>
                <a:spcPct val="120800"/>
              </a:lnSpc>
            </a:pPr>
            <a:r>
              <a:rPr spc="300" baseline="5787" dirty="0">
                <a:solidFill>
                  <a:srgbClr val="974706"/>
                </a:solidFill>
                <a:latin typeface="UnDotum"/>
                <a:cs typeface="UnDotum"/>
              </a:rPr>
              <a:t></a:t>
            </a:r>
            <a:r>
              <a:rPr b="1" spc="300" dirty="0">
                <a:latin typeface="Arial"/>
                <a:cs typeface="Arial"/>
              </a:rPr>
              <a:t>In other words, data compression seeks to reduce  the number of bits used to store or transmit  information.</a:t>
            </a:r>
            <a:endParaRPr spc="300">
              <a:latin typeface="Arial"/>
              <a:cs typeface="Arial"/>
            </a:endParaRPr>
          </a:p>
          <a:p>
            <a:pPr marL="38100" marR="224154" algn="just">
              <a:lnSpc>
                <a:spcPct val="120700"/>
              </a:lnSpc>
              <a:spcBef>
                <a:spcPts val="5"/>
              </a:spcBef>
            </a:pPr>
            <a:r>
              <a:rPr spc="300" baseline="5787" smtClean="0">
                <a:solidFill>
                  <a:srgbClr val="974706"/>
                </a:solidFill>
                <a:latin typeface="UnDotum"/>
                <a:cs typeface="UnDotum"/>
              </a:rPr>
              <a:t></a:t>
            </a:r>
            <a:endParaRPr spc="300">
              <a:latin typeface="Arial"/>
              <a:cs typeface="Arial"/>
            </a:endParaRPr>
          </a:p>
        </p:txBody>
      </p:sp>
      <p:sp>
        <p:nvSpPr>
          <p:cNvPr id="4" name="Title 3"/>
          <p:cNvSpPr>
            <a:spLocks noGrp="1"/>
          </p:cNvSpPr>
          <p:nvPr>
            <p:ph type="title"/>
          </p:nvPr>
        </p:nvSpPr>
        <p:spPr>
          <a:xfrm>
            <a:off x="152400" y="0"/>
            <a:ext cx="8229600" cy="868362"/>
          </a:xfrm>
        </p:spPr>
        <p:txBody>
          <a:bodyPr>
            <a:normAutofit/>
          </a:bodyPr>
          <a:lstStyle/>
          <a:p>
            <a:r>
              <a:rPr lang="en-US" sz="3200" dirty="0" smtClean="0">
                <a:solidFill>
                  <a:srgbClr val="FF0000"/>
                </a:solidFill>
                <a:latin typeface="Times New Roman" pitchFamily="18" charset="0"/>
                <a:cs typeface="Times New Roman" pitchFamily="18" charset="0"/>
              </a:rPr>
              <a:t>Compression Technique in Computer Graphics</a:t>
            </a:r>
            <a:endParaRPr lang="en-US" sz="3200" dirty="0">
              <a:solidFill>
                <a:srgbClr val="FF0000"/>
              </a:solidFill>
              <a:latin typeface="Times New Roman" pitchFamily="18" charset="0"/>
              <a:cs typeface="Times New Roman" pitchFamily="18"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0" y="1244600"/>
            <a:ext cx="8622665" cy="874598"/>
          </a:xfrm>
          <a:prstGeom prst="rect">
            <a:avLst/>
          </a:prstGeom>
        </p:spPr>
        <p:txBody>
          <a:bodyPr vert="horz" wrap="square" lIns="0" tIns="12700" rIns="0" bIns="0" rtlCol="0">
            <a:spAutoFit/>
          </a:bodyPr>
          <a:lstStyle/>
          <a:p>
            <a:pPr marL="1888489" marR="5080" indent="-1875789">
              <a:lnSpc>
                <a:spcPct val="100000"/>
              </a:lnSpc>
              <a:spcBef>
                <a:spcPts val="100"/>
              </a:spcBef>
            </a:pPr>
            <a:r>
              <a:rPr sz="2800" b="0" spc="300" dirty="0">
                <a:solidFill>
                  <a:srgbClr val="FF0000"/>
                </a:solidFill>
                <a:latin typeface="Times New Roman" pitchFamily="18" charset="0"/>
                <a:cs typeface="Times New Roman" pitchFamily="18" charset="0"/>
              </a:rPr>
              <a:t>Compression can be categorized in  two broad ways:</a:t>
            </a:r>
          </a:p>
        </p:txBody>
      </p:sp>
      <p:sp>
        <p:nvSpPr>
          <p:cNvPr id="3" name="object 3"/>
          <p:cNvSpPr txBox="1"/>
          <p:nvPr/>
        </p:nvSpPr>
        <p:spPr>
          <a:xfrm>
            <a:off x="457200" y="3133090"/>
            <a:ext cx="6553199" cy="1201420"/>
          </a:xfrm>
          <a:prstGeom prst="rect">
            <a:avLst/>
          </a:prstGeom>
        </p:spPr>
        <p:txBody>
          <a:bodyPr vert="horz" wrap="square" lIns="0" tIns="113030" rIns="0" bIns="0" rtlCol="0">
            <a:spAutoFit/>
          </a:bodyPr>
          <a:lstStyle/>
          <a:p>
            <a:pPr marL="355600" indent="-342900">
              <a:lnSpc>
                <a:spcPct val="100000"/>
              </a:lnSpc>
              <a:spcBef>
                <a:spcPts val="890"/>
              </a:spcBef>
              <a:buFont typeface="Arial"/>
              <a:buChar char="•"/>
              <a:tabLst>
                <a:tab pos="354965" algn="l"/>
                <a:tab pos="355600" algn="l"/>
              </a:tabLst>
            </a:pPr>
            <a:r>
              <a:rPr sz="3200" b="1" spc="300" smtClean="0">
                <a:latin typeface="Arial"/>
                <a:cs typeface="Arial"/>
              </a:rPr>
              <a:t>Lossle</a:t>
            </a:r>
            <a:r>
              <a:rPr lang="en-US" sz="3200" b="1" spc="300" dirty="0" smtClean="0">
                <a:latin typeface="Arial"/>
                <a:cs typeface="Arial"/>
              </a:rPr>
              <a:t>s</a:t>
            </a:r>
            <a:r>
              <a:rPr sz="3200" b="1" spc="300" smtClean="0">
                <a:latin typeface="Arial"/>
                <a:cs typeface="Arial"/>
              </a:rPr>
              <a:t>s </a:t>
            </a:r>
            <a:r>
              <a:rPr sz="3200" b="1" spc="300" dirty="0">
                <a:latin typeface="Arial"/>
                <a:cs typeface="Arial"/>
              </a:rPr>
              <a:t>compression</a:t>
            </a:r>
            <a:endParaRPr sz="3200" spc="300">
              <a:latin typeface="Arial"/>
              <a:cs typeface="Arial"/>
            </a:endParaRPr>
          </a:p>
          <a:p>
            <a:pPr marL="355600" indent="-342900">
              <a:lnSpc>
                <a:spcPct val="100000"/>
              </a:lnSpc>
              <a:spcBef>
                <a:spcPts val="790"/>
              </a:spcBef>
              <a:buFont typeface="Arial"/>
              <a:buChar char="•"/>
              <a:tabLst>
                <a:tab pos="354965" algn="l"/>
                <a:tab pos="355600" algn="l"/>
              </a:tabLst>
            </a:pPr>
            <a:r>
              <a:rPr sz="3200" b="1" spc="300" dirty="0">
                <a:latin typeface="Arial"/>
                <a:cs typeface="Arial"/>
              </a:rPr>
              <a:t>Lossy compression</a:t>
            </a:r>
            <a:endParaRPr sz="3200" spc="300">
              <a:latin typeface="Arial"/>
              <a:cs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7200" y="381000"/>
            <a:ext cx="7086600" cy="689932"/>
          </a:xfrm>
          <a:prstGeom prst="rect">
            <a:avLst/>
          </a:prstGeom>
        </p:spPr>
        <p:txBody>
          <a:bodyPr vert="horz" wrap="square" lIns="0" tIns="12700" rIns="0" bIns="0" rtlCol="0">
            <a:spAutoFit/>
          </a:bodyPr>
          <a:lstStyle/>
          <a:p>
            <a:pPr marL="12700">
              <a:lnSpc>
                <a:spcPct val="100000"/>
              </a:lnSpc>
              <a:spcBef>
                <a:spcPts val="100"/>
              </a:spcBef>
            </a:pPr>
            <a:r>
              <a:rPr b="0" spc="300" dirty="0">
                <a:solidFill>
                  <a:srgbClr val="FF0000"/>
                </a:solidFill>
                <a:latin typeface="Arial"/>
                <a:cs typeface="Arial"/>
              </a:rPr>
              <a:t>Lossless compression</a:t>
            </a:r>
          </a:p>
        </p:txBody>
      </p:sp>
      <p:sp>
        <p:nvSpPr>
          <p:cNvPr id="4" name="object 4"/>
          <p:cNvSpPr txBox="1"/>
          <p:nvPr/>
        </p:nvSpPr>
        <p:spPr>
          <a:xfrm>
            <a:off x="762000" y="1981200"/>
            <a:ext cx="7207250" cy="874598"/>
          </a:xfrm>
          <a:prstGeom prst="rect">
            <a:avLst/>
          </a:prstGeom>
        </p:spPr>
        <p:txBody>
          <a:bodyPr vert="horz" wrap="square" lIns="0" tIns="12700" rIns="0" bIns="0" rtlCol="0">
            <a:spAutoFit/>
          </a:bodyPr>
          <a:lstStyle/>
          <a:p>
            <a:pPr marL="12700">
              <a:lnSpc>
                <a:spcPct val="100000"/>
              </a:lnSpc>
              <a:spcBef>
                <a:spcPts val="100"/>
              </a:spcBef>
              <a:buFont typeface="Arial" pitchFamily="34" charset="0"/>
              <a:buChar char="•"/>
            </a:pPr>
            <a:r>
              <a:rPr sz="2800" spc="-100" dirty="0">
                <a:latin typeface="Arial"/>
                <a:cs typeface="Arial"/>
              </a:rPr>
              <a:t>recover </a:t>
            </a:r>
            <a:r>
              <a:rPr sz="2800" spc="-40" dirty="0">
                <a:latin typeface="Arial"/>
                <a:cs typeface="Arial"/>
              </a:rPr>
              <a:t>the </a:t>
            </a:r>
            <a:r>
              <a:rPr sz="2800" spc="-130" dirty="0">
                <a:latin typeface="Arial"/>
                <a:cs typeface="Arial"/>
              </a:rPr>
              <a:t>exact </a:t>
            </a:r>
            <a:r>
              <a:rPr sz="2800" spc="-75" dirty="0">
                <a:latin typeface="Arial"/>
                <a:cs typeface="Arial"/>
              </a:rPr>
              <a:t>original </a:t>
            </a:r>
            <a:r>
              <a:rPr sz="2800" spc="-95" dirty="0">
                <a:latin typeface="Arial"/>
                <a:cs typeface="Arial"/>
              </a:rPr>
              <a:t>data </a:t>
            </a:r>
            <a:r>
              <a:rPr sz="2800" spc="-25" dirty="0">
                <a:latin typeface="Arial"/>
                <a:cs typeface="Arial"/>
              </a:rPr>
              <a:t>after</a:t>
            </a:r>
            <a:r>
              <a:rPr sz="2800" spc="-395" dirty="0">
                <a:latin typeface="Arial"/>
                <a:cs typeface="Arial"/>
              </a:rPr>
              <a:t> </a:t>
            </a:r>
            <a:r>
              <a:rPr sz="2800" spc="-130" dirty="0">
                <a:latin typeface="Arial"/>
                <a:cs typeface="Arial"/>
              </a:rPr>
              <a:t>compression.</a:t>
            </a:r>
            <a:endParaRPr sz="2800">
              <a:latin typeface="Arial"/>
              <a:cs typeface="Arial"/>
            </a:endParaRPr>
          </a:p>
        </p:txBody>
      </p:sp>
      <p:sp>
        <p:nvSpPr>
          <p:cNvPr id="5" name="object 5"/>
          <p:cNvSpPr txBox="1"/>
          <p:nvPr/>
        </p:nvSpPr>
        <p:spPr>
          <a:xfrm>
            <a:off x="685800" y="2895600"/>
            <a:ext cx="7381240" cy="1569720"/>
          </a:xfrm>
          <a:prstGeom prst="rect">
            <a:avLst/>
          </a:prstGeom>
        </p:spPr>
        <p:txBody>
          <a:bodyPr vert="horz" wrap="square" lIns="0" tIns="12065" rIns="0" bIns="0" rtlCol="0">
            <a:spAutoFit/>
          </a:bodyPr>
          <a:lstStyle/>
          <a:p>
            <a:pPr marL="12700" marR="5080">
              <a:lnSpc>
                <a:spcPct val="120700"/>
              </a:lnSpc>
              <a:spcBef>
                <a:spcPts val="95"/>
              </a:spcBef>
              <a:buChar char="•"/>
              <a:tabLst>
                <a:tab pos="354965" algn="l"/>
                <a:tab pos="355600" algn="l"/>
              </a:tabLst>
            </a:pPr>
            <a:r>
              <a:rPr sz="2800" spc="-90" dirty="0">
                <a:latin typeface="Arial"/>
                <a:cs typeface="Arial"/>
              </a:rPr>
              <a:t>mainly </a:t>
            </a:r>
            <a:r>
              <a:rPr sz="2800" spc="-195" dirty="0">
                <a:latin typeface="Arial"/>
                <a:cs typeface="Arial"/>
              </a:rPr>
              <a:t>use </a:t>
            </a:r>
            <a:r>
              <a:rPr sz="2800" spc="10" dirty="0">
                <a:latin typeface="Arial"/>
                <a:cs typeface="Arial"/>
              </a:rPr>
              <a:t>for </a:t>
            </a:r>
            <a:r>
              <a:rPr sz="2800" spc="-145" dirty="0">
                <a:latin typeface="Arial"/>
                <a:cs typeface="Arial"/>
              </a:rPr>
              <a:t>compressing </a:t>
            </a:r>
            <a:r>
              <a:rPr sz="2800" spc="-150" dirty="0">
                <a:latin typeface="Arial"/>
                <a:cs typeface="Arial"/>
              </a:rPr>
              <a:t>database </a:t>
            </a:r>
            <a:r>
              <a:rPr sz="2800" spc="-114" dirty="0">
                <a:latin typeface="Arial"/>
                <a:cs typeface="Arial"/>
              </a:rPr>
              <a:t>records,  </a:t>
            </a:r>
            <a:r>
              <a:rPr sz="2800" spc="-150" dirty="0">
                <a:latin typeface="Arial"/>
                <a:cs typeface="Arial"/>
              </a:rPr>
              <a:t>spreadsheets </a:t>
            </a:r>
            <a:r>
              <a:rPr sz="2800" spc="-20" dirty="0">
                <a:latin typeface="Arial"/>
                <a:cs typeface="Arial"/>
              </a:rPr>
              <a:t>or </a:t>
            </a:r>
            <a:r>
              <a:rPr sz="2800" spc="-40" dirty="0">
                <a:latin typeface="Arial"/>
                <a:cs typeface="Arial"/>
              </a:rPr>
              <a:t>word </a:t>
            </a:r>
            <a:r>
              <a:rPr sz="2800" spc="-150" dirty="0">
                <a:latin typeface="Arial"/>
                <a:cs typeface="Arial"/>
              </a:rPr>
              <a:t>processing </a:t>
            </a:r>
            <a:r>
              <a:rPr sz="2800" spc="-80" dirty="0">
                <a:latin typeface="Arial"/>
                <a:cs typeface="Arial"/>
              </a:rPr>
              <a:t>files, </a:t>
            </a:r>
            <a:r>
              <a:rPr sz="2800" spc="-85" dirty="0">
                <a:latin typeface="Arial"/>
                <a:cs typeface="Arial"/>
              </a:rPr>
              <a:t>where</a:t>
            </a:r>
            <a:r>
              <a:rPr sz="2800" spc="-450" dirty="0">
                <a:latin typeface="Arial"/>
                <a:cs typeface="Arial"/>
              </a:rPr>
              <a:t> </a:t>
            </a:r>
            <a:r>
              <a:rPr sz="2800" spc="-130" dirty="0">
                <a:latin typeface="Arial"/>
                <a:cs typeface="Arial"/>
              </a:rPr>
              <a:t>exact  </a:t>
            </a:r>
            <a:r>
              <a:rPr sz="2800" spc="-60" dirty="0">
                <a:latin typeface="Arial"/>
                <a:cs typeface="Arial"/>
              </a:rPr>
              <a:t>replication </a:t>
            </a:r>
            <a:r>
              <a:rPr sz="2800" spc="-5" dirty="0">
                <a:latin typeface="Arial"/>
                <a:cs typeface="Arial"/>
              </a:rPr>
              <a:t>of </a:t>
            </a:r>
            <a:r>
              <a:rPr sz="2800" spc="-40" dirty="0">
                <a:latin typeface="Arial"/>
                <a:cs typeface="Arial"/>
              </a:rPr>
              <a:t>the </a:t>
            </a:r>
            <a:r>
              <a:rPr sz="2800" spc="-75" dirty="0">
                <a:latin typeface="Arial"/>
                <a:cs typeface="Arial"/>
              </a:rPr>
              <a:t>original </a:t>
            </a:r>
            <a:r>
              <a:rPr sz="2800" spc="-145" dirty="0">
                <a:latin typeface="Arial"/>
                <a:cs typeface="Arial"/>
              </a:rPr>
              <a:t>is</a:t>
            </a:r>
            <a:r>
              <a:rPr sz="2800" spc="-580" dirty="0">
                <a:latin typeface="Arial"/>
                <a:cs typeface="Arial"/>
              </a:rPr>
              <a:t> </a:t>
            </a:r>
            <a:r>
              <a:rPr sz="2800" spc="-120" dirty="0">
                <a:latin typeface="Arial"/>
                <a:cs typeface="Arial"/>
              </a:rPr>
              <a:t>essential.</a:t>
            </a:r>
            <a:endParaRPr sz="2800">
              <a:latin typeface="Arial"/>
              <a:cs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04800" y="228600"/>
            <a:ext cx="6324600" cy="505267"/>
          </a:xfrm>
          <a:prstGeom prst="rect">
            <a:avLst/>
          </a:prstGeom>
        </p:spPr>
        <p:txBody>
          <a:bodyPr vert="horz" wrap="square" lIns="0" tIns="12700" rIns="0" bIns="0" rtlCol="0">
            <a:spAutoFit/>
          </a:bodyPr>
          <a:lstStyle/>
          <a:p>
            <a:pPr marL="12700">
              <a:lnSpc>
                <a:spcPct val="100000"/>
              </a:lnSpc>
              <a:spcBef>
                <a:spcPts val="100"/>
              </a:spcBef>
            </a:pPr>
            <a:r>
              <a:rPr sz="3200" b="0" spc="300" dirty="0">
                <a:solidFill>
                  <a:srgbClr val="FF0000"/>
                </a:solidFill>
                <a:latin typeface="Arial"/>
                <a:cs typeface="Arial"/>
              </a:rPr>
              <a:t>Lossy compression.</a:t>
            </a:r>
          </a:p>
        </p:txBody>
      </p:sp>
      <p:sp>
        <p:nvSpPr>
          <p:cNvPr id="3" name="object 3"/>
          <p:cNvSpPr txBox="1"/>
          <p:nvPr/>
        </p:nvSpPr>
        <p:spPr>
          <a:xfrm>
            <a:off x="535940" y="1573529"/>
            <a:ext cx="146050" cy="436880"/>
          </a:xfrm>
          <a:prstGeom prst="rect">
            <a:avLst/>
          </a:prstGeom>
        </p:spPr>
        <p:txBody>
          <a:bodyPr vert="horz" wrap="square" lIns="0" tIns="12700" rIns="0" bIns="0" rtlCol="0">
            <a:spAutoFit/>
          </a:bodyPr>
          <a:lstStyle/>
          <a:p>
            <a:pPr marL="12700">
              <a:lnSpc>
                <a:spcPct val="100000"/>
              </a:lnSpc>
              <a:spcBef>
                <a:spcPts val="100"/>
              </a:spcBef>
            </a:pPr>
            <a:r>
              <a:rPr sz="2700" dirty="0">
                <a:latin typeface="Arial"/>
                <a:cs typeface="Arial"/>
              </a:rPr>
              <a:t>•</a:t>
            </a:r>
            <a:endParaRPr sz="2700">
              <a:latin typeface="Arial"/>
              <a:cs typeface="Arial"/>
            </a:endParaRPr>
          </a:p>
        </p:txBody>
      </p:sp>
      <p:sp>
        <p:nvSpPr>
          <p:cNvPr id="4" name="object 4"/>
          <p:cNvSpPr txBox="1"/>
          <p:nvPr/>
        </p:nvSpPr>
        <p:spPr>
          <a:xfrm>
            <a:off x="381000" y="914400"/>
            <a:ext cx="7951470" cy="2045432"/>
          </a:xfrm>
          <a:prstGeom prst="rect">
            <a:avLst/>
          </a:prstGeom>
        </p:spPr>
        <p:txBody>
          <a:bodyPr vert="horz" wrap="square" lIns="0" tIns="59690" rIns="0" bIns="0" rtlCol="0">
            <a:spAutoFit/>
          </a:bodyPr>
          <a:lstStyle/>
          <a:p>
            <a:pPr marL="355600" marR="127635">
              <a:lnSpc>
                <a:spcPts val="2910"/>
              </a:lnSpc>
              <a:spcBef>
                <a:spcPts val="470"/>
              </a:spcBef>
            </a:pPr>
            <a:r>
              <a:rPr sz="2700" spc="300" dirty="0">
                <a:latin typeface="Arial"/>
                <a:cs typeface="Arial"/>
              </a:rPr>
              <a:t>will result in a certain loss of accuracy in exchange for  a substantial increase in compression.</a:t>
            </a:r>
            <a:endParaRPr sz="2700" spc="300">
              <a:latin typeface="Arial"/>
              <a:cs typeface="Arial"/>
            </a:endParaRPr>
          </a:p>
          <a:p>
            <a:pPr marL="355600" indent="-342900">
              <a:lnSpc>
                <a:spcPct val="100000"/>
              </a:lnSpc>
              <a:spcBef>
                <a:spcPts val="310"/>
              </a:spcBef>
              <a:buChar char="•"/>
              <a:tabLst>
                <a:tab pos="354965" algn="l"/>
                <a:tab pos="355600" algn="l"/>
              </a:tabLst>
            </a:pPr>
            <a:r>
              <a:rPr sz="2700" spc="300" dirty="0">
                <a:latin typeface="Arial"/>
                <a:cs typeface="Arial"/>
              </a:rPr>
              <a:t>more effective when used to compress graphic images</a:t>
            </a:r>
            <a:endParaRPr sz="2700" spc="300">
              <a:latin typeface="Arial"/>
              <a:cs typeface="Arial"/>
            </a:endParaRPr>
          </a:p>
        </p:txBody>
      </p:sp>
      <p:sp>
        <p:nvSpPr>
          <p:cNvPr id="5" name="object 5"/>
          <p:cNvSpPr txBox="1"/>
          <p:nvPr/>
        </p:nvSpPr>
        <p:spPr>
          <a:xfrm>
            <a:off x="381000" y="3200400"/>
            <a:ext cx="8495665" cy="3268780"/>
          </a:xfrm>
          <a:prstGeom prst="rect">
            <a:avLst/>
          </a:prstGeom>
        </p:spPr>
        <p:txBody>
          <a:bodyPr vert="horz" wrap="square" lIns="0" tIns="12700" rIns="0" bIns="0" rtlCol="0">
            <a:spAutoFit/>
          </a:bodyPr>
          <a:lstStyle/>
          <a:p>
            <a:pPr marL="12700" marR="338455">
              <a:lnSpc>
                <a:spcPct val="110800"/>
              </a:lnSpc>
              <a:spcBef>
                <a:spcPts val="100"/>
              </a:spcBef>
            </a:pPr>
            <a:r>
              <a:rPr sz="2700" spc="300" dirty="0">
                <a:latin typeface="Arial"/>
                <a:cs typeface="Arial"/>
              </a:rPr>
              <a:t>and digitised voice where losses outside visual or aural  perception can be tolerated.</a:t>
            </a:r>
            <a:endParaRPr sz="2700" spc="300">
              <a:latin typeface="Arial"/>
              <a:cs typeface="Arial"/>
            </a:endParaRPr>
          </a:p>
          <a:p>
            <a:pPr marL="12700" marR="5080">
              <a:lnSpc>
                <a:spcPts val="3590"/>
              </a:lnSpc>
              <a:spcBef>
                <a:spcPts val="165"/>
              </a:spcBef>
              <a:buChar char="•"/>
              <a:tabLst>
                <a:tab pos="354965" algn="l"/>
                <a:tab pos="355600" algn="l"/>
              </a:tabLst>
            </a:pPr>
            <a:r>
              <a:rPr sz="2700" spc="300" dirty="0">
                <a:latin typeface="Arial"/>
                <a:cs typeface="Arial"/>
              </a:rPr>
              <a:t>Most lossy compression techniques can be adjusted to  different quality levels, gaining higher accuracy in  exchange for less effective compression.</a:t>
            </a:r>
            <a:endParaRPr sz="2700" spc="300">
              <a:latin typeface="Arial"/>
              <a:cs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Multimedia Hardware"/>
          <p:cNvPicPr>
            <a:picLocks noChangeAspect="1" noChangeArrowheads="1"/>
          </p:cNvPicPr>
          <p:nvPr/>
        </p:nvPicPr>
        <p:blipFill>
          <a:blip r:embed="rId2"/>
          <a:srcRect/>
          <a:stretch>
            <a:fillRect/>
          </a:stretch>
        </p:blipFill>
        <p:spPr bwMode="auto">
          <a:xfrm>
            <a:off x="1752600" y="0"/>
            <a:ext cx="4305300" cy="2886076"/>
          </a:xfrm>
          <a:prstGeom prst="rect">
            <a:avLst/>
          </a:prstGeom>
          <a:noFill/>
        </p:spPr>
      </p:pic>
      <p:pic>
        <p:nvPicPr>
          <p:cNvPr id="22532" name="Picture 4" descr="Multimedia Software"/>
          <p:cNvPicPr>
            <a:picLocks noChangeAspect="1" noChangeArrowheads="1"/>
          </p:cNvPicPr>
          <p:nvPr/>
        </p:nvPicPr>
        <p:blipFill>
          <a:blip r:embed="rId3"/>
          <a:srcRect/>
          <a:stretch>
            <a:fillRect/>
          </a:stretch>
        </p:blipFill>
        <p:spPr bwMode="auto">
          <a:xfrm>
            <a:off x="3657600" y="3048000"/>
            <a:ext cx="4305300" cy="2886076"/>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0" y="228600"/>
            <a:ext cx="8001000" cy="505267"/>
          </a:xfrm>
          <a:prstGeom prst="rect">
            <a:avLst/>
          </a:prstGeom>
        </p:spPr>
        <p:txBody>
          <a:bodyPr vert="horz" wrap="square" lIns="0" tIns="12700" rIns="0" bIns="0" rtlCol="0">
            <a:spAutoFit/>
          </a:bodyPr>
          <a:lstStyle/>
          <a:p>
            <a:pPr marL="12700">
              <a:lnSpc>
                <a:spcPct val="100000"/>
              </a:lnSpc>
              <a:spcBef>
                <a:spcPts val="100"/>
              </a:spcBef>
            </a:pPr>
            <a:r>
              <a:rPr sz="3200" b="1" spc="300" dirty="0">
                <a:solidFill>
                  <a:srgbClr val="FF0000"/>
                </a:solidFill>
                <a:latin typeface="Arial"/>
                <a:cs typeface="Arial"/>
              </a:rPr>
              <a:t>The Need For Compression…</a:t>
            </a:r>
            <a:endParaRPr sz="3200" b="1" spc="300">
              <a:solidFill>
                <a:srgbClr val="FF0000"/>
              </a:solidFill>
              <a:latin typeface="Arial"/>
              <a:cs typeface="Arial"/>
            </a:endParaRPr>
          </a:p>
        </p:txBody>
      </p:sp>
      <p:sp>
        <p:nvSpPr>
          <p:cNvPr id="3" name="object 3"/>
          <p:cNvSpPr txBox="1"/>
          <p:nvPr/>
        </p:nvSpPr>
        <p:spPr>
          <a:xfrm>
            <a:off x="381000" y="990600"/>
            <a:ext cx="8229600" cy="5687904"/>
          </a:xfrm>
          <a:prstGeom prst="rect">
            <a:avLst/>
          </a:prstGeom>
        </p:spPr>
        <p:txBody>
          <a:bodyPr vert="horz" wrap="square" lIns="0" tIns="9525" rIns="0" bIns="0" rtlCol="0">
            <a:spAutoFit/>
          </a:bodyPr>
          <a:lstStyle/>
          <a:p>
            <a:pPr marL="25400" marR="309880">
              <a:lnSpc>
                <a:spcPct val="100800"/>
              </a:lnSpc>
              <a:spcBef>
                <a:spcPts val="75"/>
              </a:spcBef>
            </a:pPr>
            <a:r>
              <a:rPr lang="en-US" sz="4050" spc="-82" baseline="5144" dirty="0" smtClean="0">
                <a:solidFill>
                  <a:srgbClr val="9ABA58"/>
                </a:solidFill>
                <a:latin typeface="UnDotum"/>
                <a:cs typeface="UnDotum"/>
              </a:rPr>
              <a:t>(1)</a:t>
            </a:r>
            <a:r>
              <a:rPr lang="en-US" sz="4050" spc="-82" dirty="0" smtClean="0">
                <a:solidFill>
                  <a:srgbClr val="9ABA58"/>
                </a:solidFill>
                <a:latin typeface="UnDotum"/>
                <a:cs typeface="UnDotum"/>
              </a:rPr>
              <a:t> </a:t>
            </a:r>
            <a:r>
              <a:rPr sz="2700" spc="300" smtClean="0">
                <a:latin typeface="Arial"/>
                <a:cs typeface="Arial"/>
              </a:rPr>
              <a:t>In </a:t>
            </a:r>
            <a:r>
              <a:rPr sz="2700" spc="300" dirty="0">
                <a:latin typeface="Arial"/>
                <a:cs typeface="Arial"/>
              </a:rPr>
              <a:t>terms of storage, the capacity of a storage  device can be effectively increased with methods  that compresses a body of data on its way to a  storage device and decompresses it when it is  </a:t>
            </a:r>
            <a:r>
              <a:rPr sz="2700" spc="300">
                <a:latin typeface="Arial"/>
                <a:cs typeface="Arial"/>
              </a:rPr>
              <a:t>retrieved</a:t>
            </a:r>
            <a:r>
              <a:rPr sz="2700" spc="300" smtClean="0">
                <a:latin typeface="Arial"/>
                <a:cs typeface="Arial"/>
              </a:rPr>
              <a:t>.</a:t>
            </a:r>
            <a:endParaRPr lang="en-US" sz="2700" spc="300" dirty="0" smtClean="0">
              <a:latin typeface="Arial"/>
              <a:cs typeface="Arial"/>
            </a:endParaRPr>
          </a:p>
          <a:p>
            <a:pPr marL="25400" marR="309880">
              <a:lnSpc>
                <a:spcPct val="100800"/>
              </a:lnSpc>
              <a:spcBef>
                <a:spcPts val="75"/>
              </a:spcBef>
            </a:pPr>
            <a:endParaRPr sz="2700" spc="300">
              <a:latin typeface="Arial"/>
              <a:cs typeface="Arial"/>
            </a:endParaRPr>
          </a:p>
          <a:p>
            <a:pPr marL="25400" marR="17780">
              <a:lnSpc>
                <a:spcPct val="100800"/>
              </a:lnSpc>
            </a:pPr>
            <a:r>
              <a:rPr lang="en-US" sz="4050" spc="300" baseline="6172" dirty="0" smtClean="0">
                <a:solidFill>
                  <a:srgbClr val="9ABA58"/>
                </a:solidFill>
                <a:latin typeface="UnDotum"/>
                <a:cs typeface="UnDotum"/>
              </a:rPr>
              <a:t>(2)</a:t>
            </a:r>
            <a:r>
              <a:rPr sz="4050" spc="300" baseline="6172" smtClean="0">
                <a:solidFill>
                  <a:srgbClr val="9ABA58"/>
                </a:solidFill>
                <a:latin typeface="UnDotum"/>
                <a:cs typeface="UnDotum"/>
              </a:rPr>
              <a:t> </a:t>
            </a:r>
            <a:r>
              <a:rPr sz="2700" spc="300" dirty="0">
                <a:latin typeface="Arial"/>
                <a:cs typeface="Arial"/>
              </a:rPr>
              <a:t>In terms of communications, the bandwidth of a  digital communication link can be effectively  increased by compressing data at the sending</a:t>
            </a:r>
            <a:endParaRPr sz="2700" spc="300">
              <a:latin typeface="Arial"/>
              <a:cs typeface="Arial"/>
            </a:endParaRPr>
          </a:p>
          <a:p>
            <a:pPr marL="25400" marR="903605">
              <a:lnSpc>
                <a:spcPct val="100600"/>
              </a:lnSpc>
              <a:spcBef>
                <a:spcPts val="10"/>
              </a:spcBef>
            </a:pPr>
            <a:r>
              <a:rPr sz="2700" spc="300" dirty="0">
                <a:latin typeface="Arial"/>
                <a:cs typeface="Arial"/>
              </a:rPr>
              <a:t>end and decompressing data at the receiving  end.</a:t>
            </a:r>
            <a:endParaRPr sz="2700" spc="300">
              <a:latin typeface="Arial"/>
              <a:cs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001000" cy="3354765"/>
          </a:xfrm>
          <a:prstGeom prst="rect">
            <a:avLst/>
          </a:prstGeom>
        </p:spPr>
        <p:txBody>
          <a:bodyPr wrap="square">
            <a:spAutoFit/>
          </a:bodyPr>
          <a:lstStyle/>
          <a:p>
            <a:r>
              <a:rPr lang="en-US" sz="3200" dirty="0">
                <a:solidFill>
                  <a:srgbClr val="FF0000"/>
                </a:solidFill>
              </a:rPr>
              <a:t>Animation</a:t>
            </a:r>
          </a:p>
          <a:p>
            <a:r>
              <a:rPr lang="en-US" dirty="0">
                <a:latin typeface="Times New Roman" pitchFamily="18" charset="0"/>
                <a:cs typeface="Times New Roman" pitchFamily="18" charset="0"/>
              </a:rPr>
              <a:t>Animation refers to the movement on the screen of the display device created by displaying a sequence of still images. Animation is the technique of designing, drawing, making layouts and preparation of photographic series which are integrated into the multimedia and gaming products. Animation connects the exploitation and management of still images to generate the illusion of movement. A person who creates animations is called animator. He/she use various computer technologies to capture the pictures and then to animate these in the desired sequence.</a:t>
            </a:r>
          </a:p>
          <a:p>
            <a:r>
              <a:rPr lang="en-US" dirty="0">
                <a:latin typeface="Times New Roman" pitchFamily="18" charset="0"/>
                <a:cs typeface="Times New Roman" pitchFamily="18" charset="0"/>
              </a:rPr>
              <a:t>Animation includes all the visual changes on the screen of display devices. These are:</a:t>
            </a:r>
          </a:p>
          <a:p>
            <a:r>
              <a:rPr lang="en-US" dirty="0">
                <a:latin typeface="Times New Roman" pitchFamily="18" charset="0"/>
                <a:cs typeface="Times New Roman" pitchFamily="18" charset="0"/>
              </a:rPr>
              <a:t>1. Change of shape as shown in fig:</a:t>
            </a:r>
          </a:p>
        </p:txBody>
      </p:sp>
      <p:pic>
        <p:nvPicPr>
          <p:cNvPr id="1026" name="Picture 2" descr="Animation"/>
          <p:cNvPicPr>
            <a:picLocks noChangeAspect="1" noChangeArrowheads="1"/>
          </p:cNvPicPr>
          <p:nvPr/>
        </p:nvPicPr>
        <p:blipFill>
          <a:blip r:embed="rId2"/>
          <a:srcRect/>
          <a:stretch>
            <a:fillRect/>
          </a:stretch>
        </p:blipFill>
        <p:spPr bwMode="auto">
          <a:xfrm>
            <a:off x="1371600" y="3657600"/>
            <a:ext cx="4762500" cy="1819276"/>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3238387" cy="369332"/>
          </a:xfrm>
          <a:prstGeom prst="rect">
            <a:avLst/>
          </a:prstGeom>
        </p:spPr>
        <p:txBody>
          <a:bodyPr wrap="none">
            <a:spAutoFit/>
          </a:bodyPr>
          <a:lstStyle/>
          <a:p>
            <a:r>
              <a:rPr lang="en-US" dirty="0"/>
              <a:t>2. Change in size as shown in fig:</a:t>
            </a:r>
          </a:p>
        </p:txBody>
      </p:sp>
      <p:pic>
        <p:nvPicPr>
          <p:cNvPr id="15362" name="Picture 2" descr="Animation"/>
          <p:cNvPicPr>
            <a:picLocks noChangeAspect="1" noChangeArrowheads="1"/>
          </p:cNvPicPr>
          <p:nvPr/>
        </p:nvPicPr>
        <p:blipFill>
          <a:blip r:embed="rId2"/>
          <a:srcRect/>
          <a:stretch>
            <a:fillRect/>
          </a:stretch>
        </p:blipFill>
        <p:spPr bwMode="auto">
          <a:xfrm>
            <a:off x="1524000" y="457200"/>
            <a:ext cx="4762500" cy="1695451"/>
          </a:xfrm>
          <a:prstGeom prst="rect">
            <a:avLst/>
          </a:prstGeom>
          <a:noFill/>
        </p:spPr>
      </p:pic>
      <p:sp>
        <p:nvSpPr>
          <p:cNvPr id="4" name="Rectangle 3"/>
          <p:cNvSpPr/>
          <p:nvPr/>
        </p:nvSpPr>
        <p:spPr>
          <a:xfrm>
            <a:off x="0" y="2286000"/>
            <a:ext cx="3366691" cy="369332"/>
          </a:xfrm>
          <a:prstGeom prst="rect">
            <a:avLst/>
          </a:prstGeom>
        </p:spPr>
        <p:txBody>
          <a:bodyPr wrap="none">
            <a:spAutoFit/>
          </a:bodyPr>
          <a:lstStyle/>
          <a:p>
            <a:r>
              <a:rPr lang="en-US" dirty="0"/>
              <a:t>3. Change in color as shown in fig:</a:t>
            </a:r>
          </a:p>
        </p:txBody>
      </p:sp>
      <p:pic>
        <p:nvPicPr>
          <p:cNvPr id="15364" name="Picture 4" descr="Animation"/>
          <p:cNvPicPr>
            <a:picLocks noChangeAspect="1" noChangeArrowheads="1"/>
          </p:cNvPicPr>
          <p:nvPr/>
        </p:nvPicPr>
        <p:blipFill>
          <a:blip r:embed="rId3"/>
          <a:srcRect/>
          <a:stretch>
            <a:fillRect/>
          </a:stretch>
        </p:blipFill>
        <p:spPr bwMode="auto">
          <a:xfrm>
            <a:off x="1676400" y="2743200"/>
            <a:ext cx="4762500" cy="1628776"/>
          </a:xfrm>
          <a:prstGeom prst="rect">
            <a:avLst/>
          </a:prstGeom>
          <a:noFill/>
        </p:spPr>
      </p:pic>
      <p:sp>
        <p:nvSpPr>
          <p:cNvPr id="6" name="Rectangle 5"/>
          <p:cNvSpPr/>
          <p:nvPr/>
        </p:nvSpPr>
        <p:spPr>
          <a:xfrm>
            <a:off x="0" y="4495800"/>
            <a:ext cx="3749360" cy="369332"/>
          </a:xfrm>
          <a:prstGeom prst="rect">
            <a:avLst/>
          </a:prstGeom>
        </p:spPr>
        <p:txBody>
          <a:bodyPr wrap="none">
            <a:spAutoFit/>
          </a:bodyPr>
          <a:lstStyle/>
          <a:p>
            <a:r>
              <a:rPr lang="en-US" dirty="0"/>
              <a:t>4. Change in structure as shown in fig:</a:t>
            </a:r>
          </a:p>
        </p:txBody>
      </p:sp>
      <p:pic>
        <p:nvPicPr>
          <p:cNvPr id="15366" name="Picture 6" descr="Animation"/>
          <p:cNvPicPr>
            <a:picLocks noChangeAspect="1" noChangeArrowheads="1"/>
          </p:cNvPicPr>
          <p:nvPr/>
        </p:nvPicPr>
        <p:blipFill>
          <a:blip r:embed="rId4"/>
          <a:srcRect/>
          <a:stretch>
            <a:fillRect/>
          </a:stretch>
        </p:blipFill>
        <p:spPr bwMode="auto">
          <a:xfrm>
            <a:off x="2743200" y="5172074"/>
            <a:ext cx="4762500" cy="1685926"/>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0"/>
            <a:ext cx="8458200" cy="5847755"/>
          </a:xfrm>
          <a:prstGeom prst="rect">
            <a:avLst/>
          </a:prstGeom>
        </p:spPr>
        <p:txBody>
          <a:bodyPr wrap="square">
            <a:spAutoFit/>
          </a:bodyPr>
          <a:lstStyle/>
          <a:p>
            <a:r>
              <a:rPr lang="en-US" sz="3200" u="sng" dirty="0">
                <a:solidFill>
                  <a:srgbClr val="FF0000"/>
                </a:solidFill>
              </a:rPr>
              <a:t>Application Areas of </a:t>
            </a:r>
            <a:r>
              <a:rPr lang="en-US" sz="3200" u="sng" dirty="0" smtClean="0">
                <a:solidFill>
                  <a:srgbClr val="FF0000"/>
                </a:solidFill>
              </a:rPr>
              <a:t>Animation</a:t>
            </a:r>
          </a:p>
          <a:p>
            <a:endParaRPr lang="en-US" dirty="0"/>
          </a:p>
          <a:p>
            <a:pPr marL="342900" indent="-342900">
              <a:buAutoNum type="arabicPeriod"/>
            </a:pPr>
            <a:r>
              <a:rPr lang="en-US" b="1" dirty="0" smtClean="0"/>
              <a:t>Education </a:t>
            </a:r>
            <a:r>
              <a:rPr lang="en-US" b="1" dirty="0"/>
              <a:t>and Training:</a:t>
            </a:r>
            <a:r>
              <a:rPr lang="en-US" dirty="0"/>
              <a:t> Animation is used in school, colleges and training centers for education purpose. Flight simulators for aircraft are also animation based</a:t>
            </a:r>
            <a:r>
              <a:rPr lang="en-US" dirty="0" smtClean="0"/>
              <a:t>.</a:t>
            </a:r>
          </a:p>
          <a:p>
            <a:pPr marL="342900" indent="-342900">
              <a:buAutoNum type="arabicPeriod"/>
            </a:pPr>
            <a:endParaRPr lang="en-US" dirty="0"/>
          </a:p>
          <a:p>
            <a:r>
              <a:rPr lang="en-US" b="1" dirty="0"/>
              <a:t>2. Entertainment:</a:t>
            </a:r>
            <a:r>
              <a:rPr lang="en-US" dirty="0"/>
              <a:t> Animation methods are now commonly used in making motion pictures, music videos and television shows, etc</a:t>
            </a:r>
            <a:r>
              <a:rPr lang="en-US" dirty="0" smtClean="0"/>
              <a:t>.</a:t>
            </a:r>
          </a:p>
          <a:p>
            <a:endParaRPr lang="en-US" dirty="0"/>
          </a:p>
          <a:p>
            <a:r>
              <a:rPr lang="en-US" b="1" dirty="0"/>
              <a:t>3. Computer Aided Design (CAD):</a:t>
            </a:r>
            <a:r>
              <a:rPr lang="en-US" dirty="0"/>
              <a:t> One of the best applications of computer animation is Computer Aided Design and is generally referred to as CAD. One of the earlier applications of CAD was automobile designing. But now almost all types of designing are done by using CAD application, and without animation, all these work can't be possible</a:t>
            </a:r>
            <a:r>
              <a:rPr lang="en-US" dirty="0" smtClean="0"/>
              <a:t>.</a:t>
            </a:r>
          </a:p>
          <a:p>
            <a:endParaRPr lang="en-US" dirty="0" smtClean="0"/>
          </a:p>
          <a:p>
            <a:r>
              <a:rPr lang="en-US" b="1" dirty="0"/>
              <a:t>4. Advertising:</a:t>
            </a:r>
            <a:r>
              <a:rPr lang="en-US" dirty="0"/>
              <a:t> This is one of the significant applications of computer animation. The most important advantage of an animated advertisement is that it takes very less space and capture people attention</a:t>
            </a:r>
            <a:r>
              <a:rPr lang="en-US" dirty="0" smtClean="0"/>
              <a:t>.</a:t>
            </a:r>
          </a:p>
          <a:p>
            <a:endParaRPr lang="en-US" dirty="0"/>
          </a:p>
          <a:p>
            <a:r>
              <a:rPr lang="en-US" b="1" dirty="0"/>
              <a:t>5. Presentation:</a:t>
            </a:r>
            <a:r>
              <a:rPr lang="en-US" dirty="0"/>
              <a:t> Animated Presentation is the most effective way to represent an idea. It is used to describe financial, statistical, mathematical, scientific &amp; economic data.</a:t>
            </a:r>
          </a:p>
          <a:p>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0"/>
            <a:ext cx="7620000" cy="2185214"/>
          </a:xfrm>
          <a:prstGeom prst="rect">
            <a:avLst/>
          </a:prstGeom>
        </p:spPr>
        <p:txBody>
          <a:bodyPr wrap="square">
            <a:spAutoFit/>
          </a:bodyPr>
          <a:lstStyle/>
          <a:p>
            <a:r>
              <a:rPr lang="en-US" sz="3200" dirty="0">
                <a:solidFill>
                  <a:srgbClr val="FF0000"/>
                </a:solidFill>
              </a:rPr>
              <a:t>Animation </a:t>
            </a:r>
            <a:r>
              <a:rPr lang="en-US" sz="3200" dirty="0" smtClean="0">
                <a:solidFill>
                  <a:srgbClr val="FF0000"/>
                </a:solidFill>
              </a:rPr>
              <a:t>Functions</a:t>
            </a:r>
          </a:p>
          <a:p>
            <a:endParaRPr lang="en-US" sz="3200" dirty="0">
              <a:solidFill>
                <a:srgbClr val="FF0000"/>
              </a:solidFill>
            </a:endParaRPr>
          </a:p>
          <a:p>
            <a:r>
              <a:rPr lang="en-US" b="1" dirty="0"/>
              <a:t>1. Morphing:</a:t>
            </a:r>
            <a:r>
              <a:rPr lang="en-US" dirty="0"/>
              <a:t> Morphing is an animation function which is used to transform object shape from one form to another is called Morphing. It is one of the most complicated transformations. This function is commonly used in movies, cartoons, advertisement, and computer games.</a:t>
            </a:r>
          </a:p>
        </p:txBody>
      </p:sp>
      <p:pic>
        <p:nvPicPr>
          <p:cNvPr id="16386" name="Picture 2" descr="Animation Functions"/>
          <p:cNvPicPr>
            <a:picLocks noChangeAspect="1" noChangeArrowheads="1"/>
          </p:cNvPicPr>
          <p:nvPr/>
        </p:nvPicPr>
        <p:blipFill>
          <a:blip r:embed="rId2"/>
          <a:srcRect/>
          <a:stretch>
            <a:fillRect/>
          </a:stretch>
        </p:blipFill>
        <p:spPr bwMode="auto">
          <a:xfrm>
            <a:off x="685800" y="2514600"/>
            <a:ext cx="7391400" cy="1876426"/>
          </a:xfrm>
          <a:prstGeom prst="rect">
            <a:avLst/>
          </a:prstGeom>
          <a:noFill/>
        </p:spPr>
      </p:pic>
      <p:pic>
        <p:nvPicPr>
          <p:cNvPr id="16388" name="Picture 4" descr="Animation Functions"/>
          <p:cNvPicPr>
            <a:picLocks noChangeAspect="1" noChangeArrowheads="1"/>
          </p:cNvPicPr>
          <p:nvPr/>
        </p:nvPicPr>
        <p:blipFill>
          <a:blip r:embed="rId3"/>
          <a:srcRect/>
          <a:stretch>
            <a:fillRect/>
          </a:stretch>
        </p:blipFill>
        <p:spPr bwMode="auto">
          <a:xfrm>
            <a:off x="381000" y="4572000"/>
            <a:ext cx="8077200" cy="1838325"/>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8534400" cy="2862322"/>
          </a:xfrm>
          <a:prstGeom prst="rect">
            <a:avLst/>
          </a:prstGeom>
        </p:spPr>
        <p:txBody>
          <a:bodyPr wrap="square">
            <a:spAutoFit/>
          </a:bodyPr>
          <a:lstStyle/>
          <a:p>
            <a:r>
              <a:rPr lang="en-US" b="1" dirty="0"/>
              <a:t>The process of Morphing involves three steps:</a:t>
            </a:r>
            <a:endParaRPr lang="en-US" dirty="0"/>
          </a:p>
          <a:p>
            <a:endParaRPr lang="en-US" dirty="0" smtClean="0"/>
          </a:p>
          <a:p>
            <a:r>
              <a:rPr lang="en-US" dirty="0" smtClean="0"/>
              <a:t>In </a:t>
            </a:r>
            <a:r>
              <a:rPr lang="en-US" dirty="0"/>
              <a:t>the first step, one initial image and other final image are added to morphing application as shown in fig: </a:t>
            </a:r>
            <a:r>
              <a:rPr lang="en-US" dirty="0" err="1"/>
              <a:t>I</a:t>
            </a:r>
            <a:r>
              <a:rPr lang="en-US" baseline="30000" dirty="0" err="1"/>
              <a:t>st</a:t>
            </a:r>
            <a:r>
              <a:rPr lang="en-US" dirty="0"/>
              <a:t> &amp; 4</a:t>
            </a:r>
            <a:r>
              <a:rPr lang="en-US" baseline="30000" dirty="0"/>
              <a:t>th</a:t>
            </a:r>
            <a:r>
              <a:rPr lang="en-US" dirty="0"/>
              <a:t> object consider as key frames</a:t>
            </a:r>
            <a:r>
              <a:rPr lang="en-US" dirty="0" smtClean="0"/>
              <a:t>.</a:t>
            </a:r>
          </a:p>
          <a:p>
            <a:endParaRPr lang="en-US" dirty="0"/>
          </a:p>
          <a:p>
            <a:r>
              <a:rPr lang="en-US" dirty="0"/>
              <a:t>The second step involves the selection of key points on both the images for a smooth transition between two images as shown in 2</a:t>
            </a:r>
            <a:r>
              <a:rPr lang="en-US" baseline="30000" dirty="0"/>
              <a:t>nd</a:t>
            </a:r>
            <a:r>
              <a:rPr lang="en-US" dirty="0"/>
              <a:t> object</a:t>
            </a:r>
            <a:r>
              <a:rPr lang="en-US" dirty="0" smtClean="0"/>
              <a:t>.</a:t>
            </a:r>
          </a:p>
          <a:p>
            <a:endParaRPr lang="en-US" dirty="0" smtClean="0"/>
          </a:p>
          <a:p>
            <a:r>
              <a:rPr lang="en-US" dirty="0"/>
              <a:t>3. In the third step, the key point of the first image transforms to a corresponding key point of the second image as shown in 3</a:t>
            </a:r>
            <a:r>
              <a:rPr lang="en-US" baseline="30000" dirty="0"/>
              <a:t>rd</a:t>
            </a:r>
            <a:r>
              <a:rPr lang="en-US" dirty="0"/>
              <a:t> object of the figure.</a:t>
            </a:r>
          </a:p>
        </p:txBody>
      </p:sp>
      <p:pic>
        <p:nvPicPr>
          <p:cNvPr id="18434" name="Picture 2" descr="Animation Functions"/>
          <p:cNvPicPr>
            <a:picLocks noChangeAspect="1" noChangeArrowheads="1"/>
          </p:cNvPicPr>
          <p:nvPr/>
        </p:nvPicPr>
        <p:blipFill>
          <a:blip r:embed="rId2"/>
          <a:srcRect/>
          <a:stretch>
            <a:fillRect/>
          </a:stretch>
        </p:blipFill>
        <p:spPr bwMode="auto">
          <a:xfrm>
            <a:off x="533400" y="3048000"/>
            <a:ext cx="7315200" cy="3200400"/>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685800"/>
            <a:ext cx="8458200" cy="5632311"/>
          </a:xfrm>
          <a:prstGeom prst="rect">
            <a:avLst/>
          </a:prstGeom>
        </p:spPr>
        <p:txBody>
          <a:bodyPr wrap="square">
            <a:spAutoFit/>
          </a:bodyPr>
          <a:lstStyle/>
          <a:p>
            <a:r>
              <a:rPr lang="en-US" dirty="0"/>
              <a:t>2. </a:t>
            </a:r>
            <a:r>
              <a:rPr lang="en-US" b="1" dirty="0"/>
              <a:t>Wrapping:</a:t>
            </a:r>
            <a:r>
              <a:rPr lang="en-US" dirty="0"/>
              <a:t> Wrapping function is similar to morphing function. It distorts only the initial images so that it matches with final images and no fade occurs in this function</a:t>
            </a:r>
            <a:r>
              <a:rPr lang="en-US" dirty="0" smtClean="0"/>
              <a:t>.</a:t>
            </a:r>
          </a:p>
          <a:p>
            <a:endParaRPr lang="en-US" dirty="0"/>
          </a:p>
          <a:p>
            <a:r>
              <a:rPr lang="en-US" dirty="0"/>
              <a:t>3. </a:t>
            </a:r>
            <a:r>
              <a:rPr lang="en-US" b="1" dirty="0" err="1"/>
              <a:t>Tweening</a:t>
            </a:r>
            <a:r>
              <a:rPr lang="en-US" b="1" dirty="0"/>
              <a:t>:</a:t>
            </a:r>
            <a:r>
              <a:rPr lang="en-US" dirty="0"/>
              <a:t> </a:t>
            </a:r>
            <a:r>
              <a:rPr lang="en-US" dirty="0" err="1"/>
              <a:t>Tweening</a:t>
            </a:r>
            <a:r>
              <a:rPr lang="en-US" dirty="0"/>
              <a:t> is the short form of '</a:t>
            </a:r>
            <a:r>
              <a:rPr lang="en-US" dirty="0" err="1"/>
              <a:t>inbetweening</a:t>
            </a:r>
            <a:r>
              <a:rPr lang="en-US" dirty="0"/>
              <a:t>.' </a:t>
            </a:r>
            <a:r>
              <a:rPr lang="en-US" dirty="0" err="1"/>
              <a:t>Tweening</a:t>
            </a:r>
            <a:r>
              <a:rPr lang="en-US" dirty="0"/>
              <a:t> is the process of generating intermediate frames between the initial &amp; last final images. This function is popular in the film industry</a:t>
            </a:r>
            <a:r>
              <a:rPr lang="en-US" dirty="0" smtClean="0"/>
              <a:t>.</a:t>
            </a:r>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smtClean="0"/>
          </a:p>
          <a:p>
            <a:endParaRPr lang="en-US" dirty="0"/>
          </a:p>
        </p:txBody>
      </p:sp>
      <p:pic>
        <p:nvPicPr>
          <p:cNvPr id="19458" name="Picture 2" descr="Animation Functions"/>
          <p:cNvPicPr>
            <a:picLocks noChangeAspect="1" noChangeArrowheads="1"/>
          </p:cNvPicPr>
          <p:nvPr/>
        </p:nvPicPr>
        <p:blipFill>
          <a:blip r:embed="rId2"/>
          <a:srcRect/>
          <a:stretch>
            <a:fillRect/>
          </a:stretch>
        </p:blipFill>
        <p:spPr bwMode="auto">
          <a:xfrm>
            <a:off x="533400" y="2438400"/>
            <a:ext cx="7696200" cy="3295650"/>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0"/>
            <a:ext cx="8077200" cy="1200329"/>
          </a:xfrm>
          <a:prstGeom prst="rect">
            <a:avLst/>
          </a:prstGeom>
        </p:spPr>
        <p:txBody>
          <a:bodyPr wrap="square">
            <a:spAutoFit/>
          </a:bodyPr>
          <a:lstStyle/>
          <a:p>
            <a:r>
              <a:rPr lang="en-US" dirty="0"/>
              <a:t>4. </a:t>
            </a:r>
            <a:r>
              <a:rPr lang="en-US" b="1" dirty="0"/>
              <a:t>Panning:</a:t>
            </a:r>
            <a:r>
              <a:rPr lang="en-US" dirty="0"/>
              <a:t> Usually Panning refers to rotation of the camera in horizontal Plane. In computer graphics, Panning relates to the movement of fixed size window across the window object in a scene. In which direction the fixed sized window moves, the object appears to move in the opposite direction as shown in fig:</a:t>
            </a:r>
          </a:p>
        </p:txBody>
      </p:sp>
      <p:pic>
        <p:nvPicPr>
          <p:cNvPr id="20482" name="Picture 2" descr="Animation Functions"/>
          <p:cNvPicPr>
            <a:picLocks noChangeAspect="1" noChangeArrowheads="1"/>
          </p:cNvPicPr>
          <p:nvPr/>
        </p:nvPicPr>
        <p:blipFill>
          <a:blip r:embed="rId2"/>
          <a:srcRect/>
          <a:stretch>
            <a:fillRect/>
          </a:stretch>
        </p:blipFill>
        <p:spPr bwMode="auto">
          <a:xfrm>
            <a:off x="533400" y="1447800"/>
            <a:ext cx="7391400" cy="1266825"/>
          </a:xfrm>
          <a:prstGeom prst="rect">
            <a:avLst/>
          </a:prstGeom>
          <a:noFill/>
        </p:spPr>
      </p:pic>
      <p:sp>
        <p:nvSpPr>
          <p:cNvPr id="4" name="Rectangle 3"/>
          <p:cNvSpPr/>
          <p:nvPr/>
        </p:nvSpPr>
        <p:spPr>
          <a:xfrm>
            <a:off x="152400" y="2819400"/>
            <a:ext cx="8839200" cy="923330"/>
          </a:xfrm>
          <a:prstGeom prst="rect">
            <a:avLst/>
          </a:prstGeom>
        </p:spPr>
        <p:txBody>
          <a:bodyPr wrap="square">
            <a:spAutoFit/>
          </a:bodyPr>
          <a:lstStyle/>
          <a:p>
            <a:r>
              <a:rPr lang="en-US" dirty="0"/>
              <a:t>If the window moves in a backward direction, then the object appear to move in the forward direction and the window moves in forward direction then the object appear to move in a backward direction.</a:t>
            </a:r>
          </a:p>
        </p:txBody>
      </p:sp>
      <p:sp>
        <p:nvSpPr>
          <p:cNvPr id="5" name="Rectangle 4"/>
          <p:cNvSpPr/>
          <p:nvPr/>
        </p:nvSpPr>
        <p:spPr>
          <a:xfrm>
            <a:off x="152400" y="4114800"/>
            <a:ext cx="8382000" cy="1754326"/>
          </a:xfrm>
          <a:prstGeom prst="rect">
            <a:avLst/>
          </a:prstGeom>
        </p:spPr>
        <p:txBody>
          <a:bodyPr wrap="square">
            <a:spAutoFit/>
          </a:bodyPr>
          <a:lstStyle/>
          <a:p>
            <a:r>
              <a:rPr lang="en-US" dirty="0"/>
              <a:t>5. </a:t>
            </a:r>
            <a:r>
              <a:rPr lang="en-US" b="1" dirty="0"/>
              <a:t>Zooming:</a:t>
            </a:r>
            <a:r>
              <a:rPr lang="en-US" dirty="0"/>
              <a:t> In zooming, the window is fixed an object and change its size, the object also appear to change in size. When the window is made smaller about a fixed center, the object comes inside the window appear more enlarged. This feature is known as </a:t>
            </a:r>
            <a:r>
              <a:rPr lang="en-US" b="1" dirty="0"/>
              <a:t>Zooming In</a:t>
            </a:r>
            <a:r>
              <a:rPr lang="en-US" dirty="0"/>
              <a:t>.</a:t>
            </a:r>
          </a:p>
          <a:p>
            <a:r>
              <a:rPr lang="en-US" dirty="0"/>
              <a:t>When we increase the size of the window about the fixed center, the object comes inside the window appear small. This feature is known as </a:t>
            </a:r>
            <a:r>
              <a:rPr lang="en-US" b="1" dirty="0"/>
              <a:t>Zooming Out</a:t>
            </a:r>
            <a:r>
              <a:rPr lang="en-US" dirty="0"/>
              <a:t>.</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Animation Functions"/>
          <p:cNvPicPr>
            <a:picLocks noChangeAspect="1" noChangeArrowheads="1"/>
          </p:cNvPicPr>
          <p:nvPr/>
        </p:nvPicPr>
        <p:blipFill>
          <a:blip r:embed="rId2"/>
          <a:srcRect/>
          <a:stretch>
            <a:fillRect/>
          </a:stretch>
        </p:blipFill>
        <p:spPr bwMode="auto">
          <a:xfrm>
            <a:off x="304800" y="685800"/>
            <a:ext cx="8382000" cy="1819276"/>
          </a:xfrm>
          <a:prstGeom prst="rect">
            <a:avLst/>
          </a:prstGeom>
          <a:noFill/>
        </p:spPr>
      </p:pic>
      <p:sp>
        <p:nvSpPr>
          <p:cNvPr id="3" name="Rectangle 2"/>
          <p:cNvSpPr/>
          <p:nvPr/>
        </p:nvSpPr>
        <p:spPr>
          <a:xfrm>
            <a:off x="457200" y="3124200"/>
            <a:ext cx="7924800" cy="1200329"/>
          </a:xfrm>
          <a:prstGeom prst="rect">
            <a:avLst/>
          </a:prstGeom>
        </p:spPr>
        <p:txBody>
          <a:bodyPr wrap="square">
            <a:spAutoFit/>
          </a:bodyPr>
          <a:lstStyle/>
          <a:p>
            <a:r>
              <a:rPr lang="en-US" dirty="0"/>
              <a:t>6. </a:t>
            </a:r>
            <a:r>
              <a:rPr lang="en-US" b="1" dirty="0"/>
              <a:t>Fractals:</a:t>
            </a:r>
            <a:r>
              <a:rPr lang="en-US" dirty="0"/>
              <a:t> Fractal Function is used to generate a complex picture by using Iteration. Iteration means the repetition of a single formula again &amp; again with slightly different value based on the previous iteration result. These results are displayed on the screen in the form of the display picture.</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687067" y="4953000"/>
            <a:ext cx="7457440" cy="487680"/>
          </a:xfrm>
          <a:custGeom>
            <a:avLst/>
            <a:gdLst/>
            <a:ahLst/>
            <a:cxnLst/>
            <a:rect l="l" t="t" r="r" b="b"/>
            <a:pathLst>
              <a:path w="7457440" h="487679">
                <a:moveTo>
                  <a:pt x="7456932" y="0"/>
                </a:moveTo>
                <a:lnTo>
                  <a:pt x="0" y="289687"/>
                </a:lnTo>
                <a:lnTo>
                  <a:pt x="7456932" y="487680"/>
                </a:lnTo>
                <a:lnTo>
                  <a:pt x="7456932" y="0"/>
                </a:lnTo>
                <a:close/>
              </a:path>
            </a:pathLst>
          </a:custGeom>
          <a:solidFill>
            <a:srgbClr val="9FCADC">
              <a:alpha val="39999"/>
            </a:srgbClr>
          </a:solidFill>
        </p:spPr>
        <p:txBody>
          <a:bodyPr wrap="square" lIns="0" tIns="0" rIns="0" bIns="0" rtlCol="0"/>
          <a:lstStyle/>
          <a:p>
            <a:endParaRPr/>
          </a:p>
        </p:txBody>
      </p:sp>
      <p:sp>
        <p:nvSpPr>
          <p:cNvPr id="3" name="object 3"/>
          <p:cNvSpPr/>
          <p:nvPr/>
        </p:nvSpPr>
        <p:spPr>
          <a:xfrm>
            <a:off x="110959" y="5237988"/>
            <a:ext cx="9033510" cy="788035"/>
          </a:xfrm>
          <a:custGeom>
            <a:avLst/>
            <a:gdLst/>
            <a:ahLst/>
            <a:cxnLst/>
            <a:rect l="l" t="t" r="r" b="b"/>
            <a:pathLst>
              <a:path w="9033510" h="788035">
                <a:moveTo>
                  <a:pt x="9033040" y="0"/>
                </a:moveTo>
                <a:lnTo>
                  <a:pt x="0" y="0"/>
                </a:lnTo>
                <a:lnTo>
                  <a:pt x="9033040" y="787908"/>
                </a:lnTo>
                <a:lnTo>
                  <a:pt x="9033040" y="0"/>
                </a:lnTo>
                <a:close/>
              </a:path>
            </a:pathLst>
          </a:custGeom>
          <a:solidFill>
            <a:srgbClr val="000000"/>
          </a:solidFill>
        </p:spPr>
        <p:txBody>
          <a:bodyPr wrap="square" lIns="0" tIns="0" rIns="0" bIns="0" rtlCol="0"/>
          <a:lstStyle/>
          <a:p>
            <a:endParaRPr/>
          </a:p>
        </p:txBody>
      </p:sp>
      <p:sp>
        <p:nvSpPr>
          <p:cNvPr id="4" name="object 4"/>
          <p:cNvSpPr/>
          <p:nvPr/>
        </p:nvSpPr>
        <p:spPr>
          <a:xfrm>
            <a:off x="0" y="4998718"/>
            <a:ext cx="9144000" cy="1859280"/>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0" y="4991317"/>
            <a:ext cx="9143999" cy="802234"/>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0" y="2133600"/>
            <a:ext cx="9144000" cy="1248155"/>
          </a:xfrm>
          <a:prstGeom prst="rect">
            <a:avLst/>
          </a:prstGeom>
          <a:blipFill>
            <a:blip r:embed="rId4" cstate="print"/>
            <a:stretch>
              <a:fillRect/>
            </a:stretch>
          </a:blipFill>
        </p:spPr>
        <p:txBody>
          <a:bodyPr wrap="square" lIns="0" tIns="0" rIns="0" bIns="0" rtlCol="0"/>
          <a:lstStyle/>
          <a:p>
            <a:endParaRPr sz="1600">
              <a:latin typeface="Times New Roman" pitchFamily="18" charset="0"/>
              <a:cs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58847"/>
            <a:ext cx="8001000" cy="5909310"/>
          </a:xfrm>
          <a:prstGeom prst="rect">
            <a:avLst/>
          </a:prstGeom>
        </p:spPr>
        <p:txBody>
          <a:bodyPr wrap="square">
            <a:spAutoFit/>
          </a:bodyPr>
          <a:lstStyle/>
          <a:p>
            <a:r>
              <a:rPr lang="en-US" dirty="0">
                <a:solidFill>
                  <a:srgbClr val="FF0000"/>
                </a:solidFill>
              </a:rPr>
              <a:t>Components of Multimedia</a:t>
            </a:r>
          </a:p>
          <a:p>
            <a:r>
              <a:rPr lang="en-US" dirty="0"/>
              <a:t>Following are the common components of multimedia:</a:t>
            </a:r>
          </a:p>
          <a:p>
            <a:r>
              <a:rPr lang="en-US" b="1" dirty="0"/>
              <a:t>Text</a:t>
            </a:r>
            <a:r>
              <a:rPr lang="en-US" dirty="0"/>
              <a:t>- All multimedia productions contain some amount of text. The text can have various types of fonts and sizes to suit the profession presentation of the multimedia software.</a:t>
            </a:r>
          </a:p>
          <a:p>
            <a:r>
              <a:rPr lang="en-US" b="1" dirty="0" smtClean="0"/>
              <a:t>(1) Graphics</a:t>
            </a:r>
            <a:r>
              <a:rPr lang="en-US" dirty="0" smtClean="0"/>
              <a:t>- </a:t>
            </a:r>
            <a:r>
              <a:rPr lang="en-US" dirty="0"/>
              <a:t>Graphics make the multimedia application attractive. In many cases people do not like reading large amount of textual matter on the screen. Therefore, graphics are used more often than text to explain a concept, present background information etc. There are two types of Graphics:</a:t>
            </a:r>
          </a:p>
          <a:p>
            <a:pPr lvl="1"/>
            <a:r>
              <a:rPr lang="en-US" b="1" dirty="0"/>
              <a:t>Bitmap images</a:t>
            </a:r>
            <a:r>
              <a:rPr lang="en-US" dirty="0"/>
              <a:t>- Bitmap images are real images that can be captured from devices such as digital cameras or scanners. Generally bitmap images are not editable. Bitmap images require a large amount of memory.</a:t>
            </a:r>
          </a:p>
          <a:p>
            <a:pPr lvl="1"/>
            <a:r>
              <a:rPr lang="en-US" b="1" dirty="0"/>
              <a:t>Vector Graphics</a:t>
            </a:r>
            <a:r>
              <a:rPr lang="en-US" dirty="0"/>
              <a:t>- Vector graphics are drawn on the computer and only require a small amount of memory. These graphics are editable</a:t>
            </a:r>
            <a:r>
              <a:rPr lang="en-US" dirty="0" smtClean="0"/>
              <a:t>.</a:t>
            </a:r>
          </a:p>
          <a:p>
            <a:pPr lvl="1"/>
            <a:endParaRPr lang="en-US" b="1" dirty="0"/>
          </a:p>
          <a:p>
            <a:pPr lvl="1"/>
            <a:r>
              <a:rPr lang="en-US" b="1" dirty="0" smtClean="0"/>
              <a:t>(2) Audio</a:t>
            </a:r>
            <a:r>
              <a:rPr lang="en-US" dirty="0" smtClean="0"/>
              <a:t>- </a:t>
            </a:r>
            <a:r>
              <a:rPr lang="en-US" dirty="0"/>
              <a:t>A multimedia application may require the use of speech, music and sound effects. These are called audio or sound element of </a:t>
            </a:r>
            <a:r>
              <a:rPr lang="en-US" dirty="0" err="1"/>
              <a:t>multimedia.Speech</a:t>
            </a:r>
            <a:r>
              <a:rPr lang="en-US" dirty="0"/>
              <a:t> is also a perfect way for teaching. Audio are of analog and digital types. Analog audio or sound refers to the original sound signal. Computer stores the sound in digital form. Therefore, the sound used in multimedia application is digital audio.</a:t>
            </a:r>
            <a:endParaRPr lang="en-US" dirty="0" smtClean="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45668" y="1433829"/>
            <a:ext cx="5393690" cy="4228465"/>
          </a:xfrm>
          <a:prstGeom prst="rect">
            <a:avLst/>
          </a:prstGeom>
        </p:spPr>
        <p:txBody>
          <a:bodyPr vert="horz" wrap="square" lIns="0" tIns="12700" rIns="0" bIns="0" rtlCol="0">
            <a:spAutoFit/>
          </a:bodyPr>
          <a:lstStyle/>
          <a:p>
            <a:pPr marL="12700">
              <a:lnSpc>
                <a:spcPct val="100000"/>
              </a:lnSpc>
              <a:spcBef>
                <a:spcPts val="100"/>
              </a:spcBef>
              <a:tabLst>
                <a:tab pos="268605" algn="l"/>
              </a:tabLst>
            </a:pPr>
            <a:r>
              <a:rPr sz="1800" spc="15" dirty="0">
                <a:solidFill>
                  <a:srgbClr val="2CA1BE"/>
                </a:solidFill>
                <a:latin typeface="Wingdings 3"/>
                <a:cs typeface="Wingdings 3"/>
              </a:rPr>
              <a:t></a:t>
            </a:r>
            <a:r>
              <a:rPr sz="1800" spc="15" dirty="0">
                <a:solidFill>
                  <a:srgbClr val="2CA1BE"/>
                </a:solidFill>
                <a:latin typeface="Times New Roman"/>
                <a:cs typeface="Times New Roman"/>
              </a:rPr>
              <a:t>	</a:t>
            </a:r>
            <a:r>
              <a:rPr sz="2700" spc="-5" dirty="0">
                <a:latin typeface="Lucida Sans Unicode"/>
                <a:cs typeface="Lucida Sans Unicode"/>
              </a:rPr>
              <a:t>TILING THE</a:t>
            </a:r>
            <a:r>
              <a:rPr sz="2700" spc="5" dirty="0">
                <a:latin typeface="Lucida Sans Unicode"/>
                <a:cs typeface="Lucida Sans Unicode"/>
              </a:rPr>
              <a:t> </a:t>
            </a:r>
            <a:r>
              <a:rPr sz="2700" dirty="0">
                <a:latin typeface="Lucida Sans Unicode"/>
                <a:cs typeface="Lucida Sans Unicode"/>
              </a:rPr>
              <a:t>PLANE</a:t>
            </a:r>
            <a:endParaRPr sz="2700">
              <a:latin typeface="Lucida Sans Unicode"/>
              <a:cs typeface="Lucida Sans Unicode"/>
            </a:endParaRPr>
          </a:p>
          <a:p>
            <a:pPr marL="12700">
              <a:lnSpc>
                <a:spcPct val="100000"/>
              </a:lnSpc>
              <a:spcBef>
                <a:spcPts val="85"/>
              </a:spcBef>
              <a:tabLst>
                <a:tab pos="268605" algn="l"/>
              </a:tabLst>
            </a:pPr>
            <a:r>
              <a:rPr sz="1800" spc="20" dirty="0">
                <a:solidFill>
                  <a:srgbClr val="2CA1BE"/>
                </a:solidFill>
                <a:latin typeface="Wingdings 3"/>
                <a:cs typeface="Wingdings 3"/>
              </a:rPr>
              <a:t></a:t>
            </a:r>
            <a:r>
              <a:rPr sz="1800" spc="20" dirty="0">
                <a:solidFill>
                  <a:srgbClr val="2CA1BE"/>
                </a:solidFill>
                <a:latin typeface="Times New Roman"/>
                <a:cs typeface="Times New Roman"/>
              </a:rPr>
              <a:t>	</a:t>
            </a:r>
            <a:r>
              <a:rPr sz="2700" spc="-5" dirty="0">
                <a:latin typeface="Lucida Sans Unicode"/>
                <a:cs typeface="Lucida Sans Unicode"/>
              </a:rPr>
              <a:t>RECURSIVELY </a:t>
            </a:r>
            <a:r>
              <a:rPr sz="2700" dirty="0">
                <a:latin typeface="Lucida Sans Unicode"/>
                <a:cs typeface="Lucida Sans Unicode"/>
              </a:rPr>
              <a:t>DEFINED</a:t>
            </a:r>
            <a:r>
              <a:rPr sz="2700" spc="-60" dirty="0">
                <a:latin typeface="Lucida Sans Unicode"/>
                <a:cs typeface="Lucida Sans Unicode"/>
              </a:rPr>
              <a:t> </a:t>
            </a:r>
            <a:r>
              <a:rPr sz="2700" dirty="0">
                <a:latin typeface="Lucida Sans Unicode"/>
                <a:cs typeface="Lucida Sans Unicode"/>
              </a:rPr>
              <a:t>CURVES</a:t>
            </a:r>
            <a:endParaRPr sz="2700">
              <a:latin typeface="Lucida Sans Unicode"/>
              <a:cs typeface="Lucida Sans Unicode"/>
            </a:endParaRPr>
          </a:p>
          <a:p>
            <a:pPr marL="12700">
              <a:lnSpc>
                <a:spcPct val="100000"/>
              </a:lnSpc>
              <a:spcBef>
                <a:spcPts val="75"/>
              </a:spcBef>
              <a:tabLst>
                <a:tab pos="268605" algn="l"/>
              </a:tabLst>
            </a:pPr>
            <a:r>
              <a:rPr sz="1800" spc="15" dirty="0">
                <a:solidFill>
                  <a:srgbClr val="2CA1BE"/>
                </a:solidFill>
                <a:latin typeface="Wingdings 3"/>
                <a:cs typeface="Wingdings 3"/>
              </a:rPr>
              <a:t></a:t>
            </a:r>
            <a:r>
              <a:rPr sz="1800" spc="15" dirty="0">
                <a:solidFill>
                  <a:srgbClr val="2CA1BE"/>
                </a:solidFill>
                <a:latin typeface="Times New Roman"/>
                <a:cs typeface="Times New Roman"/>
              </a:rPr>
              <a:t>	</a:t>
            </a:r>
            <a:r>
              <a:rPr sz="2700" dirty="0">
                <a:latin typeface="Lucida Sans Unicode"/>
                <a:cs typeface="Lucida Sans Unicode"/>
              </a:rPr>
              <a:t>KOCH</a:t>
            </a:r>
            <a:r>
              <a:rPr sz="2700" spc="-10" dirty="0">
                <a:latin typeface="Lucida Sans Unicode"/>
                <a:cs typeface="Lucida Sans Unicode"/>
              </a:rPr>
              <a:t> </a:t>
            </a:r>
            <a:r>
              <a:rPr sz="2700" dirty="0">
                <a:latin typeface="Lucida Sans Unicode"/>
                <a:cs typeface="Lucida Sans Unicode"/>
              </a:rPr>
              <a:t>CURVES</a:t>
            </a:r>
            <a:endParaRPr sz="2700">
              <a:latin typeface="Lucida Sans Unicode"/>
              <a:cs typeface="Lucida Sans Unicode"/>
            </a:endParaRPr>
          </a:p>
          <a:p>
            <a:pPr marL="12700">
              <a:lnSpc>
                <a:spcPct val="100000"/>
              </a:lnSpc>
              <a:spcBef>
                <a:spcPts val="70"/>
              </a:spcBef>
              <a:tabLst>
                <a:tab pos="268605" algn="l"/>
              </a:tabLst>
            </a:pPr>
            <a:r>
              <a:rPr sz="1800" spc="15" dirty="0">
                <a:solidFill>
                  <a:srgbClr val="2CA1BE"/>
                </a:solidFill>
                <a:latin typeface="Wingdings 3"/>
                <a:cs typeface="Wingdings 3"/>
              </a:rPr>
              <a:t></a:t>
            </a:r>
            <a:r>
              <a:rPr sz="1800" spc="15" dirty="0">
                <a:solidFill>
                  <a:srgbClr val="2CA1BE"/>
                </a:solidFill>
                <a:latin typeface="Times New Roman"/>
                <a:cs typeface="Times New Roman"/>
              </a:rPr>
              <a:t>	</a:t>
            </a:r>
            <a:r>
              <a:rPr sz="2700" dirty="0">
                <a:latin typeface="Lucida Sans Unicode"/>
                <a:cs typeface="Lucida Sans Unicode"/>
              </a:rPr>
              <a:t>C</a:t>
            </a:r>
            <a:r>
              <a:rPr sz="2700" spc="-10" dirty="0">
                <a:latin typeface="Lucida Sans Unicode"/>
                <a:cs typeface="Lucida Sans Unicode"/>
              </a:rPr>
              <a:t> </a:t>
            </a:r>
            <a:r>
              <a:rPr sz="2700" dirty="0">
                <a:latin typeface="Lucida Sans Unicode"/>
                <a:cs typeface="Lucida Sans Unicode"/>
              </a:rPr>
              <a:t>CURVES</a:t>
            </a:r>
            <a:endParaRPr sz="2700">
              <a:latin typeface="Lucida Sans Unicode"/>
              <a:cs typeface="Lucida Sans Unicode"/>
            </a:endParaRPr>
          </a:p>
          <a:p>
            <a:pPr marL="12700">
              <a:lnSpc>
                <a:spcPct val="100000"/>
              </a:lnSpc>
              <a:spcBef>
                <a:spcPts val="85"/>
              </a:spcBef>
              <a:tabLst>
                <a:tab pos="268605" algn="l"/>
              </a:tabLst>
            </a:pPr>
            <a:r>
              <a:rPr sz="1800" spc="15" dirty="0">
                <a:solidFill>
                  <a:srgbClr val="2CA1BE"/>
                </a:solidFill>
                <a:latin typeface="Wingdings 3"/>
                <a:cs typeface="Wingdings 3"/>
              </a:rPr>
              <a:t></a:t>
            </a:r>
            <a:r>
              <a:rPr sz="1800" spc="15" dirty="0">
                <a:solidFill>
                  <a:srgbClr val="2CA1BE"/>
                </a:solidFill>
                <a:latin typeface="Times New Roman"/>
                <a:cs typeface="Times New Roman"/>
              </a:rPr>
              <a:t>	</a:t>
            </a:r>
            <a:r>
              <a:rPr sz="2700" spc="-5" dirty="0">
                <a:latin typeface="Lucida Sans Unicode"/>
                <a:cs typeface="Lucida Sans Unicode"/>
              </a:rPr>
              <a:t>DRAGONS</a:t>
            </a:r>
            <a:endParaRPr sz="2700">
              <a:latin typeface="Lucida Sans Unicode"/>
              <a:cs typeface="Lucida Sans Unicode"/>
            </a:endParaRPr>
          </a:p>
          <a:p>
            <a:pPr marL="12700">
              <a:lnSpc>
                <a:spcPct val="100000"/>
              </a:lnSpc>
              <a:spcBef>
                <a:spcPts val="70"/>
              </a:spcBef>
              <a:tabLst>
                <a:tab pos="268605" algn="l"/>
              </a:tabLst>
            </a:pPr>
            <a:r>
              <a:rPr sz="1800" spc="15" dirty="0">
                <a:solidFill>
                  <a:srgbClr val="2CA1BE"/>
                </a:solidFill>
                <a:latin typeface="Wingdings 3"/>
                <a:cs typeface="Wingdings 3"/>
              </a:rPr>
              <a:t></a:t>
            </a:r>
            <a:r>
              <a:rPr sz="1800" spc="15" dirty="0">
                <a:solidFill>
                  <a:srgbClr val="2CA1BE"/>
                </a:solidFill>
                <a:latin typeface="Times New Roman"/>
                <a:cs typeface="Times New Roman"/>
              </a:rPr>
              <a:t>	</a:t>
            </a:r>
            <a:r>
              <a:rPr sz="2700" dirty="0">
                <a:latin typeface="Lucida Sans Unicode"/>
                <a:cs typeface="Lucida Sans Unicode"/>
              </a:rPr>
              <a:t>SPACE </a:t>
            </a:r>
            <a:r>
              <a:rPr sz="2700" spc="-5" dirty="0">
                <a:latin typeface="Lucida Sans Unicode"/>
                <a:cs typeface="Lucida Sans Unicode"/>
              </a:rPr>
              <a:t>FILLING</a:t>
            </a:r>
            <a:r>
              <a:rPr sz="2700" spc="-25" dirty="0">
                <a:latin typeface="Lucida Sans Unicode"/>
                <a:cs typeface="Lucida Sans Unicode"/>
              </a:rPr>
              <a:t> </a:t>
            </a:r>
            <a:r>
              <a:rPr sz="2700" dirty="0">
                <a:latin typeface="Lucida Sans Unicode"/>
                <a:cs typeface="Lucida Sans Unicode"/>
              </a:rPr>
              <a:t>CURVES</a:t>
            </a:r>
            <a:endParaRPr sz="2700">
              <a:latin typeface="Lucida Sans Unicode"/>
              <a:cs typeface="Lucida Sans Unicode"/>
            </a:endParaRPr>
          </a:p>
          <a:p>
            <a:pPr marL="12700">
              <a:lnSpc>
                <a:spcPct val="100000"/>
              </a:lnSpc>
              <a:spcBef>
                <a:spcPts val="75"/>
              </a:spcBef>
              <a:tabLst>
                <a:tab pos="268605" algn="l"/>
              </a:tabLst>
            </a:pPr>
            <a:r>
              <a:rPr sz="1800" spc="15" dirty="0">
                <a:solidFill>
                  <a:srgbClr val="2CA1BE"/>
                </a:solidFill>
                <a:latin typeface="Wingdings 3"/>
                <a:cs typeface="Wingdings 3"/>
              </a:rPr>
              <a:t></a:t>
            </a:r>
            <a:r>
              <a:rPr sz="1800" spc="15" dirty="0">
                <a:solidFill>
                  <a:srgbClr val="2CA1BE"/>
                </a:solidFill>
                <a:latin typeface="Times New Roman"/>
                <a:cs typeface="Times New Roman"/>
              </a:rPr>
              <a:t>	</a:t>
            </a:r>
            <a:r>
              <a:rPr sz="2700" spc="-5" dirty="0">
                <a:latin typeface="Lucida Sans Unicode"/>
                <a:cs typeface="Lucida Sans Unicode"/>
              </a:rPr>
              <a:t>FRACTALS</a:t>
            </a:r>
            <a:endParaRPr sz="2700">
              <a:latin typeface="Lucida Sans Unicode"/>
              <a:cs typeface="Lucida Sans Unicode"/>
            </a:endParaRPr>
          </a:p>
          <a:p>
            <a:pPr marL="12700">
              <a:lnSpc>
                <a:spcPct val="100000"/>
              </a:lnSpc>
              <a:spcBef>
                <a:spcPts val="85"/>
              </a:spcBef>
              <a:tabLst>
                <a:tab pos="268605" algn="l"/>
              </a:tabLst>
            </a:pPr>
            <a:r>
              <a:rPr sz="1800" spc="15" dirty="0">
                <a:solidFill>
                  <a:srgbClr val="2CA1BE"/>
                </a:solidFill>
                <a:latin typeface="Wingdings 3"/>
                <a:cs typeface="Wingdings 3"/>
              </a:rPr>
              <a:t></a:t>
            </a:r>
            <a:r>
              <a:rPr sz="1800" spc="15" dirty="0">
                <a:solidFill>
                  <a:srgbClr val="2CA1BE"/>
                </a:solidFill>
                <a:latin typeface="Times New Roman"/>
                <a:cs typeface="Times New Roman"/>
              </a:rPr>
              <a:t>	</a:t>
            </a:r>
            <a:r>
              <a:rPr sz="2700" spc="-5" dirty="0">
                <a:latin typeface="Lucida Sans Unicode"/>
                <a:cs typeface="Lucida Sans Unicode"/>
              </a:rPr>
              <a:t>GRAMMAR BASED</a:t>
            </a:r>
            <a:r>
              <a:rPr sz="2700" dirty="0">
                <a:latin typeface="Lucida Sans Unicode"/>
                <a:cs typeface="Lucida Sans Unicode"/>
              </a:rPr>
              <a:t> </a:t>
            </a:r>
            <a:r>
              <a:rPr sz="2700" spc="-5" dirty="0">
                <a:latin typeface="Lucida Sans Unicode"/>
                <a:cs typeface="Lucida Sans Unicode"/>
              </a:rPr>
              <a:t>MODELS</a:t>
            </a:r>
            <a:endParaRPr sz="2700">
              <a:latin typeface="Lucida Sans Unicode"/>
              <a:cs typeface="Lucida Sans Unicode"/>
            </a:endParaRPr>
          </a:p>
          <a:p>
            <a:pPr marL="12700">
              <a:lnSpc>
                <a:spcPct val="100000"/>
              </a:lnSpc>
              <a:spcBef>
                <a:spcPts val="70"/>
              </a:spcBef>
              <a:tabLst>
                <a:tab pos="268605" algn="l"/>
              </a:tabLst>
            </a:pPr>
            <a:r>
              <a:rPr sz="1800" spc="15" dirty="0">
                <a:solidFill>
                  <a:srgbClr val="2CA1BE"/>
                </a:solidFill>
                <a:latin typeface="Wingdings 3"/>
                <a:cs typeface="Wingdings 3"/>
              </a:rPr>
              <a:t></a:t>
            </a:r>
            <a:r>
              <a:rPr sz="1800" spc="15" dirty="0">
                <a:solidFill>
                  <a:srgbClr val="2CA1BE"/>
                </a:solidFill>
                <a:latin typeface="Times New Roman"/>
                <a:cs typeface="Times New Roman"/>
              </a:rPr>
              <a:t>	</a:t>
            </a:r>
            <a:r>
              <a:rPr sz="2700" spc="-5" dirty="0">
                <a:latin typeface="Lucida Sans Unicode"/>
                <a:cs typeface="Lucida Sans Unicode"/>
              </a:rPr>
              <a:t>TURTLE</a:t>
            </a:r>
            <a:r>
              <a:rPr sz="2700" spc="10" dirty="0">
                <a:latin typeface="Lucida Sans Unicode"/>
                <a:cs typeface="Lucida Sans Unicode"/>
              </a:rPr>
              <a:t> </a:t>
            </a:r>
            <a:r>
              <a:rPr sz="2700" dirty="0">
                <a:latin typeface="Lucida Sans Unicode"/>
                <a:cs typeface="Lucida Sans Unicode"/>
              </a:rPr>
              <a:t>GRAPHICS</a:t>
            </a:r>
            <a:endParaRPr sz="2700">
              <a:latin typeface="Lucida Sans Unicode"/>
              <a:cs typeface="Lucida Sans Unicode"/>
            </a:endParaRPr>
          </a:p>
          <a:p>
            <a:pPr marL="12700">
              <a:lnSpc>
                <a:spcPct val="100000"/>
              </a:lnSpc>
              <a:spcBef>
                <a:spcPts val="75"/>
              </a:spcBef>
              <a:tabLst>
                <a:tab pos="268605" algn="l"/>
              </a:tabLst>
            </a:pPr>
            <a:r>
              <a:rPr sz="1800" spc="15" dirty="0">
                <a:solidFill>
                  <a:srgbClr val="2CA1BE"/>
                </a:solidFill>
                <a:latin typeface="Wingdings 3"/>
                <a:cs typeface="Wingdings 3"/>
              </a:rPr>
              <a:t></a:t>
            </a:r>
            <a:r>
              <a:rPr sz="1800" spc="15" dirty="0">
                <a:solidFill>
                  <a:srgbClr val="2CA1BE"/>
                </a:solidFill>
                <a:latin typeface="Times New Roman"/>
                <a:cs typeface="Times New Roman"/>
              </a:rPr>
              <a:t>	</a:t>
            </a:r>
            <a:r>
              <a:rPr sz="2700" spc="-5" dirty="0">
                <a:latin typeface="Lucida Sans Unicode"/>
                <a:cs typeface="Lucida Sans Unicode"/>
              </a:rPr>
              <a:t>RAY</a:t>
            </a:r>
            <a:r>
              <a:rPr sz="2700" dirty="0">
                <a:latin typeface="Lucida Sans Unicode"/>
                <a:cs typeface="Lucida Sans Unicode"/>
              </a:rPr>
              <a:t> </a:t>
            </a:r>
            <a:r>
              <a:rPr sz="2700" spc="-5" dirty="0">
                <a:latin typeface="Lucida Sans Unicode"/>
                <a:cs typeface="Lucida Sans Unicode"/>
              </a:rPr>
              <a:t>TRACING</a:t>
            </a:r>
            <a:endParaRPr sz="2700">
              <a:latin typeface="Lucida Sans Unicode"/>
              <a:cs typeface="Lucida Sans Unicode"/>
            </a:endParaRPr>
          </a:p>
        </p:txBody>
      </p:sp>
      <p:sp>
        <p:nvSpPr>
          <p:cNvPr id="3" name="object 3"/>
          <p:cNvSpPr/>
          <p:nvPr/>
        </p:nvSpPr>
        <p:spPr>
          <a:xfrm>
            <a:off x="561227" y="583691"/>
            <a:ext cx="2480280" cy="435333"/>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62000" y="1981200"/>
            <a:ext cx="7510780" cy="1260475"/>
          </a:xfrm>
          <a:prstGeom prst="rect">
            <a:avLst/>
          </a:prstGeom>
        </p:spPr>
        <p:txBody>
          <a:bodyPr vert="horz" wrap="square" lIns="0" tIns="12700" rIns="0" bIns="0" rtlCol="0">
            <a:spAutoFit/>
          </a:bodyPr>
          <a:lstStyle/>
          <a:p>
            <a:pPr marL="268605" marR="5080" indent="-256540">
              <a:lnSpc>
                <a:spcPct val="100000"/>
              </a:lnSpc>
              <a:spcBef>
                <a:spcPts val="100"/>
              </a:spcBef>
              <a:tabLst>
                <a:tab pos="268605" algn="l"/>
              </a:tabLst>
            </a:pPr>
            <a:r>
              <a:rPr sz="1800" b="0" spc="15" dirty="0">
                <a:solidFill>
                  <a:srgbClr val="2CA1BE"/>
                </a:solidFill>
                <a:latin typeface="Wingdings 3"/>
                <a:cs typeface="Wingdings 3"/>
              </a:rPr>
              <a:t></a:t>
            </a:r>
            <a:r>
              <a:rPr sz="1800" b="0" spc="15" dirty="0">
                <a:solidFill>
                  <a:srgbClr val="2CA1BE"/>
                </a:solidFill>
                <a:latin typeface="Times New Roman"/>
                <a:cs typeface="Times New Roman"/>
              </a:rPr>
              <a:t>	</a:t>
            </a:r>
            <a:r>
              <a:rPr sz="2700" b="0" spc="-5" dirty="0">
                <a:latin typeface="Lucida Sans Unicode"/>
                <a:cs typeface="Lucida Sans Unicode"/>
              </a:rPr>
              <a:t>Image is </a:t>
            </a:r>
            <a:r>
              <a:rPr sz="2700" b="0" dirty="0">
                <a:latin typeface="Lucida Sans Unicode"/>
                <a:cs typeface="Lucida Sans Unicode"/>
              </a:rPr>
              <a:t>a visual </a:t>
            </a:r>
            <a:r>
              <a:rPr sz="2700" b="0" spc="-5" dirty="0">
                <a:latin typeface="Lucida Sans Unicode"/>
                <a:cs typeface="Lucida Sans Unicode"/>
              </a:rPr>
              <a:t>representation of </a:t>
            </a:r>
            <a:r>
              <a:rPr sz="2700" b="0" dirty="0">
                <a:latin typeface="Lucida Sans Unicode"/>
                <a:cs typeface="Lucida Sans Unicode"/>
              </a:rPr>
              <a:t>scene, </a:t>
            </a:r>
            <a:r>
              <a:rPr sz="2700" b="0" spc="-5" dirty="0">
                <a:latin typeface="Lucida Sans Unicode"/>
                <a:cs typeface="Lucida Sans Unicode"/>
              </a:rPr>
              <a:t>it  represent selected properties of </a:t>
            </a:r>
            <a:r>
              <a:rPr sz="2700" b="0" dirty="0">
                <a:latin typeface="Lucida Sans Unicode"/>
                <a:cs typeface="Lucida Sans Unicode"/>
              </a:rPr>
              <a:t>scene </a:t>
            </a:r>
            <a:r>
              <a:rPr sz="2700" b="0" spc="-5" dirty="0">
                <a:latin typeface="Lucida Sans Unicode"/>
                <a:cs typeface="Lucida Sans Unicode"/>
              </a:rPr>
              <a:t>to  viewer </a:t>
            </a:r>
            <a:r>
              <a:rPr sz="2700" b="0" dirty="0">
                <a:latin typeface="Lucida Sans Unicode"/>
                <a:cs typeface="Lucida Sans Unicode"/>
              </a:rPr>
              <a:t>with varying </a:t>
            </a:r>
            <a:r>
              <a:rPr sz="2700" b="0" spc="-5" dirty="0">
                <a:latin typeface="Lucida Sans Unicode"/>
                <a:cs typeface="Lucida Sans Unicode"/>
              </a:rPr>
              <a:t>degree of</a:t>
            </a:r>
            <a:r>
              <a:rPr sz="2700" b="0" spc="-60" dirty="0">
                <a:latin typeface="Lucida Sans Unicode"/>
                <a:cs typeface="Lucida Sans Unicode"/>
              </a:rPr>
              <a:t> </a:t>
            </a:r>
            <a:r>
              <a:rPr sz="2700" b="0" spc="-5" dirty="0">
                <a:latin typeface="Lucida Sans Unicode"/>
                <a:cs typeface="Lucida Sans Unicode"/>
              </a:rPr>
              <a:t>realism.</a:t>
            </a:r>
            <a:endParaRPr sz="2700">
              <a:latin typeface="Lucida Sans Unicode"/>
              <a:cs typeface="Lucida Sans Unicode"/>
            </a:endParaRPr>
          </a:p>
        </p:txBody>
      </p:sp>
      <p:sp>
        <p:nvSpPr>
          <p:cNvPr id="3" name="object 3"/>
          <p:cNvSpPr/>
          <p:nvPr/>
        </p:nvSpPr>
        <p:spPr>
          <a:xfrm>
            <a:off x="561212" y="568451"/>
            <a:ext cx="7744587" cy="548639"/>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45668" y="1415891"/>
            <a:ext cx="7059295" cy="2798445"/>
          </a:xfrm>
          <a:prstGeom prst="rect">
            <a:avLst/>
          </a:prstGeom>
        </p:spPr>
        <p:txBody>
          <a:bodyPr vert="horz" wrap="square" lIns="0" tIns="62230" rIns="0" bIns="0" rtlCol="0">
            <a:spAutoFit/>
          </a:bodyPr>
          <a:lstStyle/>
          <a:p>
            <a:pPr marL="12700">
              <a:lnSpc>
                <a:spcPct val="100000"/>
              </a:lnSpc>
              <a:spcBef>
                <a:spcPts val="490"/>
              </a:spcBef>
              <a:tabLst>
                <a:tab pos="268605" algn="l"/>
              </a:tabLst>
            </a:pPr>
            <a:r>
              <a:rPr sz="1800" spc="15" dirty="0">
                <a:solidFill>
                  <a:srgbClr val="2CA1BE"/>
                </a:solidFill>
                <a:latin typeface="Wingdings 3"/>
                <a:cs typeface="Wingdings 3"/>
              </a:rPr>
              <a:t></a:t>
            </a:r>
            <a:r>
              <a:rPr sz="1800" spc="15" dirty="0">
                <a:solidFill>
                  <a:srgbClr val="2CA1BE"/>
                </a:solidFill>
                <a:latin typeface="Times New Roman"/>
                <a:cs typeface="Times New Roman"/>
              </a:rPr>
              <a:t>	</a:t>
            </a:r>
            <a:r>
              <a:rPr sz="2700" dirty="0">
                <a:latin typeface="Lucida Sans Unicode"/>
                <a:cs typeface="Lucida Sans Unicode"/>
              </a:rPr>
              <a:t>Use </a:t>
            </a:r>
            <a:r>
              <a:rPr sz="2700" spc="-5" dirty="0">
                <a:latin typeface="Lucida Sans Unicode"/>
                <a:cs typeface="Lucida Sans Unicode"/>
              </a:rPr>
              <a:t>one or </a:t>
            </a:r>
            <a:r>
              <a:rPr sz="2700" dirty="0">
                <a:latin typeface="Lucida Sans Unicode"/>
                <a:cs typeface="Lucida Sans Unicode"/>
              </a:rPr>
              <a:t>more geometric</a:t>
            </a:r>
            <a:r>
              <a:rPr sz="2700" spc="-10" dirty="0">
                <a:latin typeface="Lucida Sans Unicode"/>
                <a:cs typeface="Lucida Sans Unicode"/>
              </a:rPr>
              <a:t> </a:t>
            </a:r>
            <a:r>
              <a:rPr sz="2700" spc="-5" dirty="0">
                <a:latin typeface="Lucida Sans Unicode"/>
                <a:cs typeface="Lucida Sans Unicode"/>
              </a:rPr>
              <a:t>shapes</a:t>
            </a:r>
            <a:endParaRPr sz="2700">
              <a:latin typeface="Lucida Sans Unicode"/>
              <a:cs typeface="Lucida Sans Unicode"/>
            </a:endParaRPr>
          </a:p>
          <a:p>
            <a:pPr marL="12700">
              <a:lnSpc>
                <a:spcPct val="100000"/>
              </a:lnSpc>
              <a:spcBef>
                <a:spcPts val="400"/>
              </a:spcBef>
              <a:tabLst>
                <a:tab pos="268605" algn="l"/>
              </a:tabLst>
            </a:pPr>
            <a:r>
              <a:rPr sz="1800" spc="20" dirty="0">
                <a:solidFill>
                  <a:srgbClr val="2CA1BE"/>
                </a:solidFill>
                <a:latin typeface="Wingdings 3"/>
                <a:cs typeface="Wingdings 3"/>
              </a:rPr>
              <a:t></a:t>
            </a:r>
            <a:r>
              <a:rPr sz="1800" spc="20" dirty="0">
                <a:solidFill>
                  <a:srgbClr val="2CA1BE"/>
                </a:solidFill>
                <a:latin typeface="Times New Roman"/>
                <a:cs typeface="Times New Roman"/>
              </a:rPr>
              <a:t>	</a:t>
            </a:r>
            <a:r>
              <a:rPr sz="2700" spc="-5" dirty="0">
                <a:latin typeface="Lucida Sans Unicode"/>
                <a:cs typeface="Lucida Sans Unicode"/>
              </a:rPr>
              <a:t>Tessellation(without gaps) of </a:t>
            </a:r>
            <a:r>
              <a:rPr sz="2700" dirty="0">
                <a:latin typeface="Lucida Sans Unicode"/>
                <a:cs typeface="Lucida Sans Unicode"/>
              </a:rPr>
              <a:t>flat</a:t>
            </a:r>
            <a:r>
              <a:rPr sz="2700" spc="-85" dirty="0">
                <a:latin typeface="Lucida Sans Unicode"/>
                <a:cs typeface="Lucida Sans Unicode"/>
              </a:rPr>
              <a:t> </a:t>
            </a:r>
            <a:r>
              <a:rPr sz="2700" dirty="0">
                <a:latin typeface="Lucida Sans Unicode"/>
                <a:cs typeface="Lucida Sans Unicode"/>
              </a:rPr>
              <a:t>surface</a:t>
            </a:r>
            <a:endParaRPr sz="2700">
              <a:latin typeface="Lucida Sans Unicode"/>
              <a:cs typeface="Lucida Sans Unicode"/>
            </a:endParaRPr>
          </a:p>
          <a:p>
            <a:pPr marL="12700">
              <a:lnSpc>
                <a:spcPct val="100000"/>
              </a:lnSpc>
              <a:spcBef>
                <a:spcPts val="395"/>
              </a:spcBef>
              <a:tabLst>
                <a:tab pos="268605" algn="l"/>
              </a:tabLst>
            </a:pPr>
            <a:r>
              <a:rPr sz="1800" spc="15" dirty="0">
                <a:solidFill>
                  <a:srgbClr val="2CA1BE"/>
                </a:solidFill>
                <a:latin typeface="Wingdings 3"/>
                <a:cs typeface="Wingdings 3"/>
              </a:rPr>
              <a:t></a:t>
            </a:r>
            <a:r>
              <a:rPr sz="1800" spc="15" dirty="0">
                <a:solidFill>
                  <a:srgbClr val="2CA1BE"/>
                </a:solidFill>
                <a:latin typeface="Times New Roman"/>
                <a:cs typeface="Times New Roman"/>
              </a:rPr>
              <a:t>	</a:t>
            </a:r>
            <a:r>
              <a:rPr sz="2700" dirty="0">
                <a:latin typeface="Lucida Sans Unicode"/>
                <a:cs typeface="Lucida Sans Unicode"/>
              </a:rPr>
              <a:t>Shape</a:t>
            </a:r>
            <a:r>
              <a:rPr sz="2700" spc="-25" dirty="0">
                <a:latin typeface="Lucida Sans Unicode"/>
                <a:cs typeface="Lucida Sans Unicode"/>
              </a:rPr>
              <a:t> </a:t>
            </a:r>
            <a:r>
              <a:rPr sz="2700" spc="-5" dirty="0">
                <a:latin typeface="Lucida Sans Unicode"/>
                <a:cs typeface="Lucida Sans Unicode"/>
              </a:rPr>
              <a:t>repeated</a:t>
            </a:r>
            <a:endParaRPr sz="2700">
              <a:latin typeface="Lucida Sans Unicode"/>
              <a:cs typeface="Lucida Sans Unicode"/>
            </a:endParaRPr>
          </a:p>
          <a:p>
            <a:pPr marL="12700">
              <a:lnSpc>
                <a:spcPct val="100000"/>
              </a:lnSpc>
              <a:spcBef>
                <a:spcPts val="409"/>
              </a:spcBef>
              <a:tabLst>
                <a:tab pos="268605" algn="l"/>
              </a:tabLst>
            </a:pPr>
            <a:r>
              <a:rPr sz="1800" spc="15" dirty="0">
                <a:solidFill>
                  <a:srgbClr val="2CA1BE"/>
                </a:solidFill>
                <a:latin typeface="Wingdings 3"/>
                <a:cs typeface="Wingdings 3"/>
              </a:rPr>
              <a:t></a:t>
            </a:r>
            <a:r>
              <a:rPr sz="1800" spc="15" dirty="0">
                <a:solidFill>
                  <a:srgbClr val="2CA1BE"/>
                </a:solidFill>
                <a:latin typeface="Times New Roman"/>
                <a:cs typeface="Times New Roman"/>
              </a:rPr>
              <a:t>	</a:t>
            </a:r>
            <a:r>
              <a:rPr sz="2700" spc="-5" dirty="0">
                <a:latin typeface="Lucida Sans Unicode"/>
                <a:cs typeface="Lucida Sans Unicode"/>
              </a:rPr>
              <a:t>Moving</a:t>
            </a:r>
            <a:r>
              <a:rPr sz="2700" spc="5" dirty="0">
                <a:latin typeface="Lucida Sans Unicode"/>
                <a:cs typeface="Lucida Sans Unicode"/>
              </a:rPr>
              <a:t> </a:t>
            </a:r>
            <a:r>
              <a:rPr sz="2700" spc="-5" dirty="0">
                <a:latin typeface="Lucida Sans Unicode"/>
                <a:cs typeface="Lucida Sans Unicode"/>
              </a:rPr>
              <a:t>infinity</a:t>
            </a:r>
            <a:endParaRPr sz="2700">
              <a:latin typeface="Lucida Sans Unicode"/>
              <a:cs typeface="Lucida Sans Unicode"/>
            </a:endParaRPr>
          </a:p>
          <a:p>
            <a:pPr marL="12700">
              <a:lnSpc>
                <a:spcPct val="100000"/>
              </a:lnSpc>
              <a:spcBef>
                <a:spcPts val="395"/>
              </a:spcBef>
              <a:tabLst>
                <a:tab pos="268605" algn="l"/>
              </a:tabLst>
            </a:pPr>
            <a:r>
              <a:rPr sz="1800" spc="20" dirty="0">
                <a:solidFill>
                  <a:srgbClr val="2CA1BE"/>
                </a:solidFill>
                <a:latin typeface="Wingdings 3"/>
                <a:cs typeface="Wingdings 3"/>
              </a:rPr>
              <a:t></a:t>
            </a:r>
            <a:r>
              <a:rPr sz="1800" spc="20" dirty="0">
                <a:solidFill>
                  <a:srgbClr val="2CA1BE"/>
                </a:solidFill>
                <a:latin typeface="Times New Roman"/>
                <a:cs typeface="Times New Roman"/>
              </a:rPr>
              <a:t>	</a:t>
            </a:r>
            <a:r>
              <a:rPr sz="2700" dirty="0">
                <a:latin typeface="Lucida Sans Unicode"/>
                <a:cs typeface="Lucida Sans Unicode"/>
              </a:rPr>
              <a:t>Covering </a:t>
            </a:r>
            <a:r>
              <a:rPr sz="2700" spc="-5" dirty="0">
                <a:latin typeface="Lucida Sans Unicode"/>
                <a:cs typeface="Lucida Sans Unicode"/>
              </a:rPr>
              <a:t>entire</a:t>
            </a:r>
            <a:r>
              <a:rPr sz="2700" spc="-20" dirty="0">
                <a:latin typeface="Lucida Sans Unicode"/>
                <a:cs typeface="Lucida Sans Unicode"/>
              </a:rPr>
              <a:t> </a:t>
            </a:r>
            <a:r>
              <a:rPr sz="2700" spc="-5" dirty="0">
                <a:latin typeface="Lucida Sans Unicode"/>
                <a:cs typeface="Lucida Sans Unicode"/>
              </a:rPr>
              <a:t>plane</a:t>
            </a:r>
            <a:endParaRPr sz="2700">
              <a:latin typeface="Lucida Sans Unicode"/>
              <a:cs typeface="Lucida Sans Unicode"/>
            </a:endParaRPr>
          </a:p>
          <a:p>
            <a:pPr marL="12700">
              <a:lnSpc>
                <a:spcPct val="100000"/>
              </a:lnSpc>
              <a:spcBef>
                <a:spcPts val="400"/>
              </a:spcBef>
              <a:tabLst>
                <a:tab pos="268605" algn="l"/>
              </a:tabLst>
            </a:pPr>
            <a:r>
              <a:rPr sz="1800" spc="15" dirty="0">
                <a:solidFill>
                  <a:srgbClr val="2CA1BE"/>
                </a:solidFill>
                <a:latin typeface="Wingdings 3"/>
                <a:cs typeface="Wingdings 3"/>
              </a:rPr>
              <a:t></a:t>
            </a:r>
            <a:r>
              <a:rPr sz="1800" spc="15" dirty="0">
                <a:solidFill>
                  <a:srgbClr val="2CA1BE"/>
                </a:solidFill>
                <a:latin typeface="Times New Roman"/>
                <a:cs typeface="Times New Roman"/>
              </a:rPr>
              <a:t>	</a:t>
            </a:r>
            <a:r>
              <a:rPr sz="2700" dirty="0">
                <a:latin typeface="Lucida Sans Unicode"/>
                <a:cs typeface="Lucida Sans Unicode"/>
              </a:rPr>
              <a:t>Used </a:t>
            </a:r>
            <a:r>
              <a:rPr sz="2700" spc="-5" dirty="0">
                <a:latin typeface="Lucida Sans Unicode"/>
                <a:cs typeface="Lucida Sans Unicode"/>
              </a:rPr>
              <a:t>arts,mosaics,wall papers,tiled</a:t>
            </a:r>
            <a:r>
              <a:rPr sz="2700" spc="-135" dirty="0">
                <a:latin typeface="Lucida Sans Unicode"/>
                <a:cs typeface="Lucida Sans Unicode"/>
              </a:rPr>
              <a:t> </a:t>
            </a:r>
            <a:r>
              <a:rPr sz="2700" dirty="0">
                <a:latin typeface="Lucida Sans Unicode"/>
                <a:cs typeface="Lucida Sans Unicode"/>
              </a:rPr>
              <a:t>floor</a:t>
            </a:r>
            <a:endParaRPr sz="2700">
              <a:latin typeface="Lucida Sans Unicode"/>
              <a:cs typeface="Lucida Sans Unicode"/>
            </a:endParaRPr>
          </a:p>
        </p:txBody>
      </p:sp>
      <p:sp>
        <p:nvSpPr>
          <p:cNvPr id="3" name="object 3"/>
          <p:cNvSpPr/>
          <p:nvPr/>
        </p:nvSpPr>
        <p:spPr>
          <a:xfrm>
            <a:off x="530351" y="568451"/>
            <a:ext cx="3927348" cy="554736"/>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755904" y="1557527"/>
            <a:ext cx="4261104" cy="3816096"/>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530351" y="568451"/>
            <a:ext cx="3927348" cy="554736"/>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5579364" y="1629155"/>
            <a:ext cx="2432304" cy="3727704"/>
          </a:xfrm>
          <a:prstGeom prst="rect">
            <a:avLst/>
          </a:prstGeom>
          <a:blipFill>
            <a:blip r:embed="rId4" cstate="print"/>
            <a:stretch>
              <a:fillRect/>
            </a:stretch>
          </a:blipFill>
        </p:spPr>
        <p:txBody>
          <a:bodyPr wrap="square" lIns="0" tIns="0" rIns="0" bIns="0" rtlCol="0"/>
          <a:lstStyle/>
          <a:p>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548383" y="1269491"/>
            <a:ext cx="4381500" cy="3317748"/>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530351" y="568451"/>
            <a:ext cx="3927348" cy="554736"/>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124455" y="1412747"/>
            <a:ext cx="5687568" cy="4536948"/>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530351" y="568451"/>
            <a:ext cx="3927348" cy="554736"/>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45668" y="1415891"/>
            <a:ext cx="3218815" cy="1874520"/>
          </a:xfrm>
          <a:prstGeom prst="rect">
            <a:avLst/>
          </a:prstGeom>
        </p:spPr>
        <p:txBody>
          <a:bodyPr vert="horz" wrap="square" lIns="0" tIns="62230" rIns="0" bIns="0" rtlCol="0">
            <a:spAutoFit/>
          </a:bodyPr>
          <a:lstStyle/>
          <a:p>
            <a:pPr marL="12700">
              <a:lnSpc>
                <a:spcPct val="100000"/>
              </a:lnSpc>
              <a:spcBef>
                <a:spcPts val="490"/>
              </a:spcBef>
              <a:tabLst>
                <a:tab pos="268605" algn="l"/>
              </a:tabLst>
            </a:pPr>
            <a:r>
              <a:rPr sz="1800" spc="15" dirty="0">
                <a:solidFill>
                  <a:srgbClr val="2CA1BE"/>
                </a:solidFill>
                <a:latin typeface="Wingdings 3"/>
                <a:cs typeface="Wingdings 3"/>
              </a:rPr>
              <a:t></a:t>
            </a:r>
            <a:r>
              <a:rPr sz="1800" spc="15" dirty="0">
                <a:solidFill>
                  <a:srgbClr val="2CA1BE"/>
                </a:solidFill>
                <a:latin typeface="Times New Roman"/>
                <a:cs typeface="Times New Roman"/>
              </a:rPr>
              <a:t>	</a:t>
            </a:r>
            <a:r>
              <a:rPr sz="2700" spc="-5" dirty="0">
                <a:latin typeface="Lucida Sans Unicode"/>
                <a:cs typeface="Lucida Sans Unicode"/>
              </a:rPr>
              <a:t>Monohedral</a:t>
            </a:r>
            <a:r>
              <a:rPr sz="2700" spc="-85" dirty="0">
                <a:latin typeface="Lucida Sans Unicode"/>
                <a:cs typeface="Lucida Sans Unicode"/>
              </a:rPr>
              <a:t> </a:t>
            </a:r>
            <a:r>
              <a:rPr sz="2700" spc="-5" dirty="0">
                <a:latin typeface="Lucida Sans Unicode"/>
                <a:cs typeface="Lucida Sans Unicode"/>
              </a:rPr>
              <a:t>tiling</a:t>
            </a:r>
            <a:endParaRPr sz="2700">
              <a:latin typeface="Lucida Sans Unicode"/>
              <a:cs typeface="Lucida Sans Unicode"/>
            </a:endParaRPr>
          </a:p>
          <a:p>
            <a:pPr marL="12700">
              <a:lnSpc>
                <a:spcPct val="100000"/>
              </a:lnSpc>
              <a:spcBef>
                <a:spcPts val="400"/>
              </a:spcBef>
              <a:tabLst>
                <a:tab pos="268605" algn="l"/>
              </a:tabLst>
            </a:pPr>
            <a:r>
              <a:rPr sz="1800" spc="20" dirty="0">
                <a:solidFill>
                  <a:srgbClr val="2CA1BE"/>
                </a:solidFill>
                <a:latin typeface="Wingdings 3"/>
                <a:cs typeface="Wingdings 3"/>
              </a:rPr>
              <a:t></a:t>
            </a:r>
            <a:r>
              <a:rPr sz="1800" spc="20" dirty="0">
                <a:solidFill>
                  <a:srgbClr val="2CA1BE"/>
                </a:solidFill>
                <a:latin typeface="Times New Roman"/>
                <a:cs typeface="Times New Roman"/>
              </a:rPr>
              <a:t>	</a:t>
            </a:r>
            <a:r>
              <a:rPr sz="2700" spc="-5" dirty="0">
                <a:latin typeface="Lucida Sans Unicode"/>
                <a:cs typeface="Lucida Sans Unicode"/>
              </a:rPr>
              <a:t>Dihedral</a:t>
            </a:r>
            <a:r>
              <a:rPr sz="2700" spc="-45" dirty="0">
                <a:latin typeface="Lucida Sans Unicode"/>
                <a:cs typeface="Lucida Sans Unicode"/>
              </a:rPr>
              <a:t> </a:t>
            </a:r>
            <a:r>
              <a:rPr sz="2700" spc="-5" dirty="0">
                <a:latin typeface="Lucida Sans Unicode"/>
                <a:cs typeface="Lucida Sans Unicode"/>
              </a:rPr>
              <a:t>tiling</a:t>
            </a:r>
            <a:endParaRPr sz="2700">
              <a:latin typeface="Lucida Sans Unicode"/>
              <a:cs typeface="Lucida Sans Unicode"/>
            </a:endParaRPr>
          </a:p>
          <a:p>
            <a:pPr marL="12700">
              <a:lnSpc>
                <a:spcPct val="100000"/>
              </a:lnSpc>
              <a:spcBef>
                <a:spcPts val="395"/>
              </a:spcBef>
              <a:tabLst>
                <a:tab pos="268605" algn="l"/>
              </a:tabLst>
            </a:pPr>
            <a:r>
              <a:rPr sz="1800" spc="15" dirty="0">
                <a:solidFill>
                  <a:srgbClr val="2CA1BE"/>
                </a:solidFill>
                <a:latin typeface="Wingdings 3"/>
                <a:cs typeface="Wingdings 3"/>
              </a:rPr>
              <a:t></a:t>
            </a:r>
            <a:r>
              <a:rPr sz="1800" spc="15" dirty="0">
                <a:solidFill>
                  <a:srgbClr val="2CA1BE"/>
                </a:solidFill>
                <a:latin typeface="Times New Roman"/>
                <a:cs typeface="Times New Roman"/>
              </a:rPr>
              <a:t>	</a:t>
            </a:r>
            <a:r>
              <a:rPr sz="2700" spc="-5" dirty="0">
                <a:latin typeface="Lucida Sans Unicode"/>
                <a:cs typeface="Lucida Sans Unicode"/>
              </a:rPr>
              <a:t>Drawing</a:t>
            </a:r>
            <a:r>
              <a:rPr sz="2700" spc="-30" dirty="0">
                <a:latin typeface="Lucida Sans Unicode"/>
                <a:cs typeface="Lucida Sans Unicode"/>
              </a:rPr>
              <a:t> </a:t>
            </a:r>
            <a:r>
              <a:rPr sz="2700" spc="-5" dirty="0">
                <a:latin typeface="Lucida Sans Unicode"/>
                <a:cs typeface="Lucida Sans Unicode"/>
              </a:rPr>
              <a:t>tiling</a:t>
            </a:r>
            <a:endParaRPr sz="2700">
              <a:latin typeface="Lucida Sans Unicode"/>
              <a:cs typeface="Lucida Sans Unicode"/>
            </a:endParaRPr>
          </a:p>
          <a:p>
            <a:pPr marL="12700">
              <a:lnSpc>
                <a:spcPct val="100000"/>
              </a:lnSpc>
              <a:spcBef>
                <a:spcPts val="409"/>
              </a:spcBef>
              <a:tabLst>
                <a:tab pos="268605" algn="l"/>
              </a:tabLst>
            </a:pPr>
            <a:r>
              <a:rPr sz="1800" spc="15" dirty="0">
                <a:solidFill>
                  <a:srgbClr val="2CA1BE"/>
                </a:solidFill>
                <a:latin typeface="Wingdings 3"/>
                <a:cs typeface="Wingdings 3"/>
              </a:rPr>
              <a:t></a:t>
            </a:r>
            <a:r>
              <a:rPr sz="1800" spc="15" dirty="0">
                <a:solidFill>
                  <a:srgbClr val="2CA1BE"/>
                </a:solidFill>
                <a:latin typeface="Times New Roman"/>
                <a:cs typeface="Times New Roman"/>
              </a:rPr>
              <a:t>	</a:t>
            </a:r>
            <a:r>
              <a:rPr sz="2700" spc="-5" dirty="0">
                <a:latin typeface="Lucida Sans Unicode"/>
                <a:cs typeface="Lucida Sans Unicode"/>
              </a:rPr>
              <a:t>Reptiles</a:t>
            </a:r>
            <a:endParaRPr sz="2700">
              <a:latin typeface="Lucida Sans Unicode"/>
              <a:cs typeface="Lucida Sans Unicode"/>
            </a:endParaRPr>
          </a:p>
        </p:txBody>
      </p:sp>
      <p:sp>
        <p:nvSpPr>
          <p:cNvPr id="3" name="object 3"/>
          <p:cNvSpPr/>
          <p:nvPr/>
        </p:nvSpPr>
        <p:spPr>
          <a:xfrm>
            <a:off x="530351" y="562355"/>
            <a:ext cx="3631691" cy="560832"/>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45668" y="1402969"/>
            <a:ext cx="4330700" cy="3274060"/>
          </a:xfrm>
          <a:prstGeom prst="rect">
            <a:avLst/>
          </a:prstGeom>
        </p:spPr>
        <p:txBody>
          <a:bodyPr vert="horz" wrap="square" lIns="0" tIns="75565" rIns="0" bIns="0" rtlCol="0">
            <a:spAutoFit/>
          </a:bodyPr>
          <a:lstStyle/>
          <a:p>
            <a:pPr marL="12700">
              <a:lnSpc>
                <a:spcPct val="100000"/>
              </a:lnSpc>
              <a:spcBef>
                <a:spcPts val="595"/>
              </a:spcBef>
              <a:tabLst>
                <a:tab pos="268605" algn="l"/>
              </a:tabLst>
            </a:pPr>
            <a:r>
              <a:rPr sz="1800" spc="15" dirty="0">
                <a:solidFill>
                  <a:srgbClr val="2CA1BE"/>
                </a:solidFill>
                <a:latin typeface="Wingdings 3"/>
                <a:cs typeface="Wingdings 3"/>
              </a:rPr>
              <a:t></a:t>
            </a:r>
            <a:r>
              <a:rPr sz="1800" spc="15" dirty="0">
                <a:solidFill>
                  <a:srgbClr val="2CA1BE"/>
                </a:solidFill>
                <a:latin typeface="Times New Roman"/>
                <a:cs typeface="Times New Roman"/>
              </a:rPr>
              <a:t>	</a:t>
            </a:r>
            <a:r>
              <a:rPr sz="2700" spc="-5" dirty="0">
                <a:latin typeface="Lucida Sans Unicode"/>
                <a:cs typeface="Lucida Sans Unicode"/>
              </a:rPr>
              <a:t>Based on single</a:t>
            </a:r>
            <a:r>
              <a:rPr sz="2700" spc="-70" dirty="0">
                <a:latin typeface="Lucida Sans Unicode"/>
                <a:cs typeface="Lucida Sans Unicode"/>
              </a:rPr>
              <a:t> </a:t>
            </a:r>
            <a:r>
              <a:rPr sz="2700" spc="-5" dirty="0">
                <a:latin typeface="Lucida Sans Unicode"/>
                <a:cs typeface="Lucida Sans Unicode"/>
              </a:rPr>
              <a:t>polygon</a:t>
            </a:r>
            <a:endParaRPr sz="2700">
              <a:latin typeface="Lucida Sans Unicode"/>
              <a:cs typeface="Lucida Sans Unicode"/>
            </a:endParaRPr>
          </a:p>
          <a:p>
            <a:pPr marL="12700">
              <a:lnSpc>
                <a:spcPct val="100000"/>
              </a:lnSpc>
              <a:spcBef>
                <a:spcPts val="495"/>
              </a:spcBef>
              <a:tabLst>
                <a:tab pos="268605" algn="l"/>
              </a:tabLst>
            </a:pPr>
            <a:r>
              <a:rPr sz="1800" spc="15" dirty="0">
                <a:solidFill>
                  <a:srgbClr val="2CA1BE"/>
                </a:solidFill>
                <a:latin typeface="Wingdings 3"/>
                <a:cs typeface="Wingdings 3"/>
              </a:rPr>
              <a:t></a:t>
            </a:r>
            <a:r>
              <a:rPr sz="1800" spc="15" dirty="0">
                <a:solidFill>
                  <a:srgbClr val="2CA1BE"/>
                </a:solidFill>
                <a:latin typeface="Times New Roman"/>
                <a:cs typeface="Times New Roman"/>
              </a:rPr>
              <a:t>	</a:t>
            </a:r>
            <a:r>
              <a:rPr sz="2700" b="1" spc="-15" dirty="0">
                <a:latin typeface="Century Gothic"/>
                <a:cs typeface="Century Gothic"/>
              </a:rPr>
              <a:t>Types</a:t>
            </a:r>
            <a:endParaRPr sz="2700">
              <a:latin typeface="Century Gothic"/>
              <a:cs typeface="Century Gothic"/>
            </a:endParaRPr>
          </a:p>
          <a:p>
            <a:pPr marL="527685" indent="-515620">
              <a:lnSpc>
                <a:spcPct val="100000"/>
              </a:lnSpc>
              <a:spcBef>
                <a:spcPts val="300"/>
              </a:spcBef>
              <a:buClr>
                <a:srgbClr val="2CA1BE"/>
              </a:buClr>
              <a:buSzPct val="66666"/>
              <a:buAutoNum type="arabicPeriod"/>
              <a:tabLst>
                <a:tab pos="527685" algn="l"/>
                <a:tab pos="528320" algn="l"/>
              </a:tabLst>
            </a:pPr>
            <a:r>
              <a:rPr sz="2700" spc="-5" dirty="0">
                <a:latin typeface="Lucida Sans Unicode"/>
                <a:cs typeface="Lucida Sans Unicode"/>
              </a:rPr>
              <a:t>Regular</a:t>
            </a:r>
            <a:r>
              <a:rPr sz="2700" spc="-10" dirty="0">
                <a:latin typeface="Lucida Sans Unicode"/>
                <a:cs typeface="Lucida Sans Unicode"/>
              </a:rPr>
              <a:t> </a:t>
            </a:r>
            <a:r>
              <a:rPr sz="2700" spc="-5" dirty="0">
                <a:latin typeface="Lucida Sans Unicode"/>
                <a:cs typeface="Lucida Sans Unicode"/>
              </a:rPr>
              <a:t>tiling</a:t>
            </a:r>
            <a:endParaRPr sz="2700">
              <a:latin typeface="Lucida Sans Unicode"/>
              <a:cs typeface="Lucida Sans Unicode"/>
            </a:endParaRPr>
          </a:p>
          <a:p>
            <a:pPr marL="527685" indent="-515620">
              <a:lnSpc>
                <a:spcPct val="100000"/>
              </a:lnSpc>
              <a:spcBef>
                <a:spcPts val="405"/>
              </a:spcBef>
              <a:buClr>
                <a:srgbClr val="2CA1BE"/>
              </a:buClr>
              <a:buSzPct val="66666"/>
              <a:buAutoNum type="arabicPeriod"/>
              <a:tabLst>
                <a:tab pos="527685" algn="l"/>
                <a:tab pos="528320" algn="l"/>
              </a:tabLst>
            </a:pPr>
            <a:r>
              <a:rPr sz="2700" spc="-5" dirty="0">
                <a:latin typeface="Lucida Sans Unicode"/>
                <a:cs typeface="Lucida Sans Unicode"/>
              </a:rPr>
              <a:t>Patterns</a:t>
            </a:r>
            <a:endParaRPr sz="2700">
              <a:latin typeface="Lucida Sans Unicode"/>
              <a:cs typeface="Lucida Sans Unicode"/>
            </a:endParaRPr>
          </a:p>
          <a:p>
            <a:pPr marL="527685" indent="-515620">
              <a:lnSpc>
                <a:spcPct val="100000"/>
              </a:lnSpc>
              <a:spcBef>
                <a:spcPts val="395"/>
              </a:spcBef>
              <a:buClr>
                <a:srgbClr val="2CA1BE"/>
              </a:buClr>
              <a:buSzPct val="66666"/>
              <a:buAutoNum type="arabicPeriod"/>
              <a:tabLst>
                <a:tab pos="527685" algn="l"/>
                <a:tab pos="528320" algn="l"/>
              </a:tabLst>
            </a:pPr>
            <a:r>
              <a:rPr sz="2700" dirty="0">
                <a:latin typeface="Lucida Sans Unicode"/>
                <a:cs typeface="Lucida Sans Unicode"/>
              </a:rPr>
              <a:t>Cario</a:t>
            </a:r>
            <a:r>
              <a:rPr sz="2700" spc="-30" dirty="0">
                <a:latin typeface="Lucida Sans Unicode"/>
                <a:cs typeface="Lucida Sans Unicode"/>
              </a:rPr>
              <a:t> </a:t>
            </a:r>
            <a:r>
              <a:rPr sz="2700" spc="-5" dirty="0">
                <a:latin typeface="Lucida Sans Unicode"/>
                <a:cs typeface="Lucida Sans Unicode"/>
              </a:rPr>
              <a:t>tiling</a:t>
            </a:r>
            <a:endParaRPr sz="2700">
              <a:latin typeface="Lucida Sans Unicode"/>
              <a:cs typeface="Lucida Sans Unicode"/>
            </a:endParaRPr>
          </a:p>
          <a:p>
            <a:pPr marL="527685" indent="-515620">
              <a:lnSpc>
                <a:spcPct val="100000"/>
              </a:lnSpc>
              <a:spcBef>
                <a:spcPts val="400"/>
              </a:spcBef>
              <a:buClr>
                <a:srgbClr val="2CA1BE"/>
              </a:buClr>
              <a:buSzPct val="66666"/>
              <a:buAutoNum type="arabicPeriod"/>
              <a:tabLst>
                <a:tab pos="527685" algn="l"/>
                <a:tab pos="528320" algn="l"/>
              </a:tabLst>
            </a:pPr>
            <a:r>
              <a:rPr sz="2700" dirty="0">
                <a:latin typeface="Lucida Sans Unicode"/>
                <a:cs typeface="Lucida Sans Unicode"/>
              </a:rPr>
              <a:t>Polymino</a:t>
            </a:r>
            <a:endParaRPr sz="2700">
              <a:latin typeface="Lucida Sans Unicode"/>
              <a:cs typeface="Lucida Sans Unicode"/>
            </a:endParaRPr>
          </a:p>
          <a:p>
            <a:pPr marL="527685" indent="-515620">
              <a:lnSpc>
                <a:spcPct val="100000"/>
              </a:lnSpc>
              <a:spcBef>
                <a:spcPts val="409"/>
              </a:spcBef>
              <a:buClr>
                <a:srgbClr val="2CA1BE"/>
              </a:buClr>
              <a:buSzPct val="66666"/>
              <a:buAutoNum type="arabicPeriod"/>
              <a:tabLst>
                <a:tab pos="527685" algn="l"/>
                <a:tab pos="528320" algn="l"/>
              </a:tabLst>
            </a:pPr>
            <a:r>
              <a:rPr sz="2700" dirty="0">
                <a:latin typeface="Lucida Sans Unicode"/>
                <a:cs typeface="Lucida Sans Unicode"/>
              </a:rPr>
              <a:t>Polyiamond</a:t>
            </a:r>
            <a:endParaRPr sz="2700">
              <a:latin typeface="Lucida Sans Unicode"/>
              <a:cs typeface="Lucida Sans Unicode"/>
            </a:endParaRPr>
          </a:p>
        </p:txBody>
      </p:sp>
      <p:sp>
        <p:nvSpPr>
          <p:cNvPr id="3" name="object 3"/>
          <p:cNvSpPr/>
          <p:nvPr/>
        </p:nvSpPr>
        <p:spPr>
          <a:xfrm>
            <a:off x="569976" y="313943"/>
            <a:ext cx="3998976" cy="501395"/>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979676" y="2276855"/>
            <a:ext cx="4020312" cy="2087880"/>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573023" y="568451"/>
            <a:ext cx="3479291" cy="554736"/>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45668" y="1465834"/>
            <a:ext cx="7898130" cy="436880"/>
          </a:xfrm>
          <a:prstGeom prst="rect">
            <a:avLst/>
          </a:prstGeom>
        </p:spPr>
        <p:txBody>
          <a:bodyPr vert="horz" wrap="square" lIns="0" tIns="12700" rIns="0" bIns="0" rtlCol="0">
            <a:spAutoFit/>
          </a:bodyPr>
          <a:lstStyle/>
          <a:p>
            <a:pPr marL="12700">
              <a:lnSpc>
                <a:spcPct val="100000"/>
              </a:lnSpc>
              <a:spcBef>
                <a:spcPts val="100"/>
              </a:spcBef>
              <a:tabLst>
                <a:tab pos="268605" algn="l"/>
              </a:tabLst>
            </a:pPr>
            <a:r>
              <a:rPr sz="1800" b="0" spc="15" dirty="0">
                <a:solidFill>
                  <a:srgbClr val="2CA1BE"/>
                </a:solidFill>
                <a:latin typeface="Wingdings 3"/>
                <a:cs typeface="Wingdings 3"/>
              </a:rPr>
              <a:t></a:t>
            </a:r>
            <a:r>
              <a:rPr sz="1800" b="0" spc="15" dirty="0">
                <a:solidFill>
                  <a:srgbClr val="2CA1BE"/>
                </a:solidFill>
                <a:latin typeface="Times New Roman"/>
                <a:cs typeface="Times New Roman"/>
              </a:rPr>
              <a:t>	</a:t>
            </a:r>
            <a:r>
              <a:rPr sz="2700" b="0" dirty="0">
                <a:latin typeface="Lucida Sans Unicode"/>
                <a:cs typeface="Lucida Sans Unicode"/>
              </a:rPr>
              <a:t>Shifting </a:t>
            </a:r>
            <a:r>
              <a:rPr sz="2700" b="0" spc="-5" dirty="0">
                <a:latin typeface="Lucida Sans Unicode"/>
                <a:cs typeface="Lucida Sans Unicode"/>
              </a:rPr>
              <a:t>the tessellation in particular</a:t>
            </a:r>
            <a:r>
              <a:rPr sz="2700" b="0" spc="-120" dirty="0">
                <a:latin typeface="Lucida Sans Unicode"/>
                <a:cs typeface="Lucida Sans Unicode"/>
              </a:rPr>
              <a:t> </a:t>
            </a:r>
            <a:r>
              <a:rPr sz="2700" b="0" spc="-5" dirty="0">
                <a:latin typeface="Lucida Sans Unicode"/>
                <a:cs typeface="Lucida Sans Unicode"/>
              </a:rPr>
              <a:t>direction</a:t>
            </a:r>
            <a:endParaRPr sz="2700">
              <a:latin typeface="Lucida Sans Unicode"/>
              <a:cs typeface="Lucida Sans Unicode"/>
            </a:endParaRPr>
          </a:p>
        </p:txBody>
      </p:sp>
      <p:sp>
        <p:nvSpPr>
          <p:cNvPr id="3" name="object 3"/>
          <p:cNvSpPr/>
          <p:nvPr/>
        </p:nvSpPr>
        <p:spPr>
          <a:xfrm>
            <a:off x="582584" y="592836"/>
            <a:ext cx="2007798" cy="423197"/>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475232" y="2514600"/>
            <a:ext cx="4349496" cy="2930652"/>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197346"/>
            <a:ext cx="7772400" cy="3970318"/>
          </a:xfrm>
          <a:prstGeom prst="rect">
            <a:avLst/>
          </a:prstGeom>
        </p:spPr>
        <p:txBody>
          <a:bodyPr wrap="square">
            <a:spAutoFit/>
          </a:bodyPr>
          <a:lstStyle/>
          <a:p>
            <a:r>
              <a:rPr lang="en-US" b="1" dirty="0" smtClean="0"/>
              <a:t>(3) Video</a:t>
            </a:r>
            <a:r>
              <a:rPr lang="en-US" dirty="0" smtClean="0"/>
              <a:t>- </a:t>
            </a:r>
            <a:r>
              <a:rPr lang="en-US" dirty="0"/>
              <a:t>The term video refers to the moving picture, accompanied by sound such as a picture in television. Video element of multimedia application gives a lot of information in small duration of time. Digital video is useful in multimedia application for showing real life objects. Video have highest performance demand on the computer memory and on the bandwidth if placed on the internet. Digital video files can be stored like any other files in the computer and the quality of the video can still be maintained. The digital video files can be transferred within a computer network. The digital video clips can be edited easily</a:t>
            </a:r>
            <a:r>
              <a:rPr lang="en-US" dirty="0" smtClean="0"/>
              <a:t>.</a:t>
            </a:r>
          </a:p>
          <a:p>
            <a:endParaRPr lang="en-US" dirty="0"/>
          </a:p>
          <a:p>
            <a:r>
              <a:rPr lang="en-US" b="1" dirty="0" smtClean="0"/>
              <a:t>(4)Animation</a:t>
            </a:r>
            <a:r>
              <a:rPr lang="en-US" dirty="0" smtClean="0"/>
              <a:t>- </a:t>
            </a:r>
            <a:r>
              <a:rPr lang="en-US" dirty="0"/>
              <a:t>Animation is a process of making a static image look like it is moving. An animation is just a continuous series of still images that are displayed in a sequence. The animation can be used effectively for attracting attention. Animation also makes a presentation light and attractive. Animation is very popular in multimedia application</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45668" y="1415891"/>
            <a:ext cx="7603490" cy="1410970"/>
          </a:xfrm>
          <a:prstGeom prst="rect">
            <a:avLst/>
          </a:prstGeom>
        </p:spPr>
        <p:txBody>
          <a:bodyPr vert="horz" wrap="square" lIns="0" tIns="62230" rIns="0" bIns="0" rtlCol="0">
            <a:spAutoFit/>
          </a:bodyPr>
          <a:lstStyle/>
          <a:p>
            <a:pPr marL="12700">
              <a:lnSpc>
                <a:spcPct val="100000"/>
              </a:lnSpc>
              <a:spcBef>
                <a:spcPts val="490"/>
              </a:spcBef>
              <a:tabLst>
                <a:tab pos="268605" algn="l"/>
              </a:tabLst>
            </a:pPr>
            <a:r>
              <a:rPr sz="1800" spc="15" dirty="0">
                <a:solidFill>
                  <a:srgbClr val="2CA1BE"/>
                </a:solidFill>
                <a:latin typeface="Wingdings 3"/>
                <a:cs typeface="Wingdings 3"/>
              </a:rPr>
              <a:t></a:t>
            </a:r>
            <a:r>
              <a:rPr sz="1800" spc="15" dirty="0">
                <a:solidFill>
                  <a:srgbClr val="2CA1BE"/>
                </a:solidFill>
                <a:latin typeface="Times New Roman"/>
                <a:cs typeface="Times New Roman"/>
              </a:rPr>
              <a:t>	</a:t>
            </a:r>
            <a:r>
              <a:rPr sz="2700" dirty="0">
                <a:latin typeface="Lucida Sans Unicode"/>
                <a:cs typeface="Lucida Sans Unicode"/>
              </a:rPr>
              <a:t>Four </a:t>
            </a:r>
            <a:r>
              <a:rPr sz="2700" spc="-5" dirty="0">
                <a:latin typeface="Lucida Sans Unicode"/>
                <a:cs typeface="Lucida Sans Unicode"/>
              </a:rPr>
              <a:t>pentagon </a:t>
            </a:r>
            <a:r>
              <a:rPr sz="2700" dirty="0">
                <a:latin typeface="Lucida Sans Unicode"/>
                <a:cs typeface="Lucida Sans Unicode"/>
              </a:rPr>
              <a:t>fit </a:t>
            </a:r>
            <a:r>
              <a:rPr sz="2700" spc="-5" dirty="0">
                <a:latin typeface="Lucida Sans Unicode"/>
                <a:cs typeface="Lucida Sans Unicode"/>
              </a:rPr>
              <a:t>together to </a:t>
            </a:r>
            <a:r>
              <a:rPr sz="2700" dirty="0">
                <a:latin typeface="Lucida Sans Unicode"/>
                <a:cs typeface="Lucida Sans Unicode"/>
              </a:rPr>
              <a:t>form</a:t>
            </a:r>
            <a:r>
              <a:rPr sz="2700" spc="-65" dirty="0">
                <a:latin typeface="Lucida Sans Unicode"/>
                <a:cs typeface="Lucida Sans Unicode"/>
              </a:rPr>
              <a:t> </a:t>
            </a:r>
            <a:r>
              <a:rPr sz="2700" spc="-5" dirty="0">
                <a:latin typeface="Lucida Sans Unicode"/>
                <a:cs typeface="Lucida Sans Unicode"/>
              </a:rPr>
              <a:t>hexagon</a:t>
            </a:r>
            <a:endParaRPr sz="2700">
              <a:latin typeface="Lucida Sans Unicode"/>
              <a:cs typeface="Lucida Sans Unicode"/>
            </a:endParaRPr>
          </a:p>
          <a:p>
            <a:pPr marL="12700">
              <a:lnSpc>
                <a:spcPct val="100000"/>
              </a:lnSpc>
              <a:spcBef>
                <a:spcPts val="400"/>
              </a:spcBef>
              <a:tabLst>
                <a:tab pos="268605" algn="l"/>
              </a:tabLst>
            </a:pPr>
            <a:r>
              <a:rPr sz="1800" spc="20" dirty="0">
                <a:solidFill>
                  <a:srgbClr val="2CA1BE"/>
                </a:solidFill>
                <a:latin typeface="Wingdings 3"/>
                <a:cs typeface="Wingdings 3"/>
              </a:rPr>
              <a:t></a:t>
            </a:r>
            <a:r>
              <a:rPr sz="1800" spc="20" dirty="0">
                <a:solidFill>
                  <a:srgbClr val="2CA1BE"/>
                </a:solidFill>
                <a:latin typeface="Times New Roman"/>
                <a:cs typeface="Times New Roman"/>
              </a:rPr>
              <a:t>	</a:t>
            </a:r>
            <a:r>
              <a:rPr sz="2700" dirty="0">
                <a:latin typeface="Lucida Sans Unicode"/>
                <a:cs typeface="Lucida Sans Unicode"/>
              </a:rPr>
              <a:t>Used </a:t>
            </a:r>
            <a:r>
              <a:rPr sz="2700" spc="-5" dirty="0">
                <a:latin typeface="Lucida Sans Unicode"/>
                <a:cs typeface="Lucida Sans Unicode"/>
              </a:rPr>
              <a:t>to tile the</a:t>
            </a:r>
            <a:r>
              <a:rPr sz="2700" spc="-40" dirty="0">
                <a:latin typeface="Lucida Sans Unicode"/>
                <a:cs typeface="Lucida Sans Unicode"/>
              </a:rPr>
              <a:t> </a:t>
            </a:r>
            <a:r>
              <a:rPr sz="2700" spc="-5" dirty="0">
                <a:latin typeface="Lucida Sans Unicode"/>
                <a:cs typeface="Lucida Sans Unicode"/>
              </a:rPr>
              <a:t>plane</a:t>
            </a:r>
            <a:endParaRPr sz="2700">
              <a:latin typeface="Lucida Sans Unicode"/>
              <a:cs typeface="Lucida Sans Unicode"/>
            </a:endParaRPr>
          </a:p>
          <a:p>
            <a:pPr marL="12700">
              <a:lnSpc>
                <a:spcPct val="100000"/>
              </a:lnSpc>
              <a:spcBef>
                <a:spcPts val="395"/>
              </a:spcBef>
              <a:tabLst>
                <a:tab pos="268605" algn="l"/>
              </a:tabLst>
            </a:pPr>
            <a:r>
              <a:rPr sz="1800" spc="15" dirty="0">
                <a:solidFill>
                  <a:srgbClr val="2CA1BE"/>
                </a:solidFill>
                <a:latin typeface="Wingdings 3"/>
                <a:cs typeface="Wingdings 3"/>
              </a:rPr>
              <a:t></a:t>
            </a:r>
            <a:r>
              <a:rPr sz="1800" spc="15" dirty="0">
                <a:solidFill>
                  <a:srgbClr val="2CA1BE"/>
                </a:solidFill>
                <a:latin typeface="Times New Roman"/>
                <a:cs typeface="Times New Roman"/>
              </a:rPr>
              <a:t>	</a:t>
            </a:r>
            <a:r>
              <a:rPr sz="2700" spc="-5" dirty="0">
                <a:latin typeface="Lucida Sans Unicode"/>
                <a:cs typeface="Lucida Sans Unicode"/>
              </a:rPr>
              <a:t>Many </a:t>
            </a:r>
            <a:r>
              <a:rPr sz="2700" dirty="0">
                <a:latin typeface="Lucida Sans Unicode"/>
                <a:cs typeface="Lucida Sans Unicode"/>
              </a:rPr>
              <a:t>street </a:t>
            </a:r>
            <a:r>
              <a:rPr sz="2700" spc="-5" dirty="0">
                <a:latin typeface="Lucida Sans Unicode"/>
                <a:cs typeface="Lucida Sans Unicode"/>
              </a:rPr>
              <a:t>in cairo,Egypt in this</a:t>
            </a:r>
            <a:r>
              <a:rPr sz="2700" spc="-75" dirty="0">
                <a:latin typeface="Lucida Sans Unicode"/>
                <a:cs typeface="Lucida Sans Unicode"/>
              </a:rPr>
              <a:t> </a:t>
            </a:r>
            <a:r>
              <a:rPr sz="2700" spc="-5" dirty="0">
                <a:latin typeface="Lucida Sans Unicode"/>
                <a:cs typeface="Lucida Sans Unicode"/>
              </a:rPr>
              <a:t>pattern</a:t>
            </a:r>
            <a:endParaRPr sz="2700">
              <a:latin typeface="Lucida Sans Unicode"/>
              <a:cs typeface="Lucida Sans Unicode"/>
            </a:endParaRPr>
          </a:p>
        </p:txBody>
      </p:sp>
      <p:sp>
        <p:nvSpPr>
          <p:cNvPr id="3" name="object 3"/>
          <p:cNvSpPr/>
          <p:nvPr/>
        </p:nvSpPr>
        <p:spPr>
          <a:xfrm>
            <a:off x="551687" y="568451"/>
            <a:ext cx="2776728" cy="554736"/>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2051304" y="3416808"/>
            <a:ext cx="3846576" cy="2459736"/>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667000" y="3144011"/>
            <a:ext cx="3810000" cy="1200912"/>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573023" y="568451"/>
            <a:ext cx="2292096" cy="548639"/>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870996" y="1877500"/>
            <a:ext cx="4737018" cy="2746518"/>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582524" y="568451"/>
            <a:ext cx="3144822" cy="548639"/>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856101" y="1800575"/>
            <a:ext cx="2095127" cy="1809428"/>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573023" y="568451"/>
            <a:ext cx="3692652" cy="554736"/>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4140708" y="1557527"/>
            <a:ext cx="2142743" cy="2142744"/>
          </a:xfrm>
          <a:prstGeom prst="rect">
            <a:avLst/>
          </a:prstGeom>
          <a:blipFill>
            <a:blip r:embed="rId4" cstate="print"/>
            <a:stretch>
              <a:fillRect/>
            </a:stretch>
          </a:blipFill>
        </p:spPr>
        <p:txBody>
          <a:bodyPr wrap="square" lIns="0" tIns="0" rIns="0" bIns="0" rtlCol="0"/>
          <a:lstStyle/>
          <a:p>
            <a:endParaRPr/>
          </a:p>
        </p:txBody>
      </p:sp>
      <p:sp>
        <p:nvSpPr>
          <p:cNvPr id="5" name="object 5"/>
          <p:cNvSpPr/>
          <p:nvPr/>
        </p:nvSpPr>
        <p:spPr>
          <a:xfrm>
            <a:off x="2196083" y="4221479"/>
            <a:ext cx="2151888" cy="2122932"/>
          </a:xfrm>
          <a:prstGeom prst="rect">
            <a:avLst/>
          </a:prstGeom>
          <a:blipFill>
            <a:blip r:embed="rId5" cstate="print"/>
            <a:stretch>
              <a:fillRect/>
            </a:stretch>
          </a:blipFill>
        </p:spPr>
        <p:txBody>
          <a:bodyPr wrap="square" lIns="0" tIns="0" rIns="0" bIns="0" rtlCol="0"/>
          <a:lstStyle/>
          <a:p>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45668" y="1415891"/>
            <a:ext cx="7049134" cy="2336165"/>
          </a:xfrm>
          <a:prstGeom prst="rect">
            <a:avLst/>
          </a:prstGeom>
        </p:spPr>
        <p:txBody>
          <a:bodyPr vert="horz" wrap="square" lIns="0" tIns="62230" rIns="0" bIns="0" rtlCol="0">
            <a:spAutoFit/>
          </a:bodyPr>
          <a:lstStyle/>
          <a:p>
            <a:pPr marL="12700">
              <a:lnSpc>
                <a:spcPct val="100000"/>
              </a:lnSpc>
              <a:spcBef>
                <a:spcPts val="490"/>
              </a:spcBef>
              <a:tabLst>
                <a:tab pos="268605" algn="l"/>
              </a:tabLst>
            </a:pPr>
            <a:r>
              <a:rPr sz="1800" spc="15" dirty="0">
                <a:solidFill>
                  <a:srgbClr val="2CA1BE"/>
                </a:solidFill>
                <a:latin typeface="Wingdings 3"/>
                <a:cs typeface="Wingdings 3"/>
              </a:rPr>
              <a:t></a:t>
            </a:r>
            <a:r>
              <a:rPr sz="1800" spc="15" dirty="0">
                <a:solidFill>
                  <a:srgbClr val="2CA1BE"/>
                </a:solidFill>
                <a:latin typeface="Times New Roman"/>
                <a:cs typeface="Times New Roman"/>
              </a:rPr>
              <a:t>	</a:t>
            </a:r>
            <a:r>
              <a:rPr sz="2700" spc="-5" dirty="0">
                <a:latin typeface="Lucida Sans Unicode"/>
                <a:cs typeface="Lucida Sans Unicode"/>
              </a:rPr>
              <a:t>Large </a:t>
            </a:r>
            <a:r>
              <a:rPr sz="2700" dirty="0">
                <a:latin typeface="Lucida Sans Unicode"/>
                <a:cs typeface="Lucida Sans Unicode"/>
              </a:rPr>
              <a:t>window</a:t>
            </a:r>
            <a:r>
              <a:rPr sz="2700" spc="-30" dirty="0">
                <a:latin typeface="Lucida Sans Unicode"/>
                <a:cs typeface="Lucida Sans Unicode"/>
              </a:rPr>
              <a:t> </a:t>
            </a:r>
            <a:r>
              <a:rPr sz="2700" dirty="0">
                <a:latin typeface="Lucida Sans Unicode"/>
                <a:cs typeface="Lucida Sans Unicode"/>
              </a:rPr>
              <a:t>setup</a:t>
            </a:r>
            <a:endParaRPr sz="2700">
              <a:latin typeface="Lucida Sans Unicode"/>
              <a:cs typeface="Lucida Sans Unicode"/>
            </a:endParaRPr>
          </a:p>
          <a:p>
            <a:pPr marL="12700">
              <a:lnSpc>
                <a:spcPct val="100000"/>
              </a:lnSpc>
              <a:spcBef>
                <a:spcPts val="400"/>
              </a:spcBef>
              <a:tabLst>
                <a:tab pos="268605" algn="l"/>
              </a:tabLst>
            </a:pPr>
            <a:r>
              <a:rPr sz="1800" spc="20" dirty="0">
                <a:solidFill>
                  <a:srgbClr val="2CA1BE"/>
                </a:solidFill>
                <a:latin typeface="Wingdings 3"/>
                <a:cs typeface="Wingdings 3"/>
              </a:rPr>
              <a:t></a:t>
            </a:r>
            <a:r>
              <a:rPr sz="1800" spc="20" dirty="0">
                <a:solidFill>
                  <a:srgbClr val="2CA1BE"/>
                </a:solidFill>
                <a:latin typeface="Times New Roman"/>
                <a:cs typeface="Times New Roman"/>
              </a:rPr>
              <a:t>	</a:t>
            </a:r>
            <a:r>
              <a:rPr sz="2700" spc="-5" dirty="0">
                <a:latin typeface="Lucida Sans Unicode"/>
                <a:cs typeface="Lucida Sans Unicode"/>
              </a:rPr>
              <a:t>Tiles </a:t>
            </a:r>
            <a:r>
              <a:rPr sz="2700" dirty="0">
                <a:latin typeface="Lucida Sans Unicode"/>
                <a:cs typeface="Lucida Sans Unicode"/>
              </a:rPr>
              <a:t>grouped </a:t>
            </a:r>
            <a:r>
              <a:rPr sz="2700" spc="-5" dirty="0">
                <a:latin typeface="Lucida Sans Unicode"/>
                <a:cs typeface="Lucida Sans Unicode"/>
              </a:rPr>
              <a:t>together into </a:t>
            </a:r>
            <a:r>
              <a:rPr sz="2700" dirty="0">
                <a:latin typeface="Lucida Sans Unicode"/>
                <a:cs typeface="Lucida Sans Unicode"/>
              </a:rPr>
              <a:t>single</a:t>
            </a:r>
            <a:r>
              <a:rPr sz="2700" spc="-65" dirty="0">
                <a:latin typeface="Lucida Sans Unicode"/>
                <a:cs typeface="Lucida Sans Unicode"/>
              </a:rPr>
              <a:t> </a:t>
            </a:r>
            <a:r>
              <a:rPr sz="2700" dirty="0">
                <a:latin typeface="Lucida Sans Unicode"/>
                <a:cs typeface="Lucida Sans Unicode"/>
              </a:rPr>
              <a:t>figure</a:t>
            </a:r>
            <a:endParaRPr sz="2700">
              <a:latin typeface="Lucida Sans Unicode"/>
              <a:cs typeface="Lucida Sans Unicode"/>
            </a:endParaRPr>
          </a:p>
          <a:p>
            <a:pPr marL="12700">
              <a:lnSpc>
                <a:spcPct val="100000"/>
              </a:lnSpc>
              <a:spcBef>
                <a:spcPts val="395"/>
              </a:spcBef>
              <a:tabLst>
                <a:tab pos="268605" algn="l"/>
              </a:tabLst>
            </a:pPr>
            <a:r>
              <a:rPr sz="1800" spc="15" dirty="0">
                <a:solidFill>
                  <a:srgbClr val="2CA1BE"/>
                </a:solidFill>
                <a:latin typeface="Wingdings 3"/>
                <a:cs typeface="Wingdings 3"/>
              </a:rPr>
              <a:t></a:t>
            </a:r>
            <a:r>
              <a:rPr sz="1800" spc="15" dirty="0">
                <a:solidFill>
                  <a:srgbClr val="2CA1BE"/>
                </a:solidFill>
                <a:latin typeface="Times New Roman"/>
                <a:cs typeface="Times New Roman"/>
              </a:rPr>
              <a:t>	</a:t>
            </a:r>
            <a:r>
              <a:rPr sz="2700" dirty="0">
                <a:latin typeface="Lucida Sans Unicode"/>
                <a:cs typeface="Lucida Sans Unicode"/>
              </a:rPr>
              <a:t>Single figure </a:t>
            </a:r>
            <a:r>
              <a:rPr sz="2700" spc="-5" dirty="0">
                <a:latin typeface="Lucida Sans Unicode"/>
                <a:cs typeface="Lucida Sans Unicode"/>
              </a:rPr>
              <a:t>drawn again and</a:t>
            </a:r>
            <a:r>
              <a:rPr sz="2700" spc="-75" dirty="0">
                <a:latin typeface="Lucida Sans Unicode"/>
                <a:cs typeface="Lucida Sans Unicode"/>
              </a:rPr>
              <a:t> </a:t>
            </a:r>
            <a:r>
              <a:rPr sz="2700" spc="-5" dirty="0">
                <a:latin typeface="Lucida Sans Unicode"/>
                <a:cs typeface="Lucida Sans Unicode"/>
              </a:rPr>
              <a:t>again</a:t>
            </a:r>
            <a:endParaRPr sz="2700">
              <a:latin typeface="Lucida Sans Unicode"/>
              <a:cs typeface="Lucida Sans Unicode"/>
            </a:endParaRPr>
          </a:p>
          <a:p>
            <a:pPr marL="12700">
              <a:lnSpc>
                <a:spcPct val="100000"/>
              </a:lnSpc>
              <a:spcBef>
                <a:spcPts val="409"/>
              </a:spcBef>
              <a:tabLst>
                <a:tab pos="268605" algn="l"/>
              </a:tabLst>
            </a:pPr>
            <a:r>
              <a:rPr sz="1800" spc="15" dirty="0">
                <a:solidFill>
                  <a:srgbClr val="2CA1BE"/>
                </a:solidFill>
                <a:latin typeface="Wingdings 3"/>
                <a:cs typeface="Wingdings 3"/>
              </a:rPr>
              <a:t></a:t>
            </a:r>
            <a:r>
              <a:rPr sz="1800" spc="15" dirty="0">
                <a:solidFill>
                  <a:srgbClr val="2CA1BE"/>
                </a:solidFill>
                <a:latin typeface="Times New Roman"/>
                <a:cs typeface="Times New Roman"/>
              </a:rPr>
              <a:t>	</a:t>
            </a:r>
            <a:r>
              <a:rPr sz="2700" dirty="0">
                <a:latin typeface="Lucida Sans Unicode"/>
                <a:cs typeface="Lucida Sans Unicode"/>
              </a:rPr>
              <a:t>Non </a:t>
            </a:r>
            <a:r>
              <a:rPr sz="2700" spc="-5" dirty="0">
                <a:latin typeface="Lucida Sans Unicode"/>
                <a:cs typeface="Lucida Sans Unicode"/>
              </a:rPr>
              <a:t>periodic </a:t>
            </a:r>
            <a:r>
              <a:rPr sz="2700" dirty="0">
                <a:latin typeface="Lucida Sans Unicode"/>
                <a:cs typeface="Lucida Sans Unicode"/>
              </a:rPr>
              <a:t>figure</a:t>
            </a:r>
            <a:r>
              <a:rPr sz="2700" spc="-30" dirty="0">
                <a:latin typeface="Lucida Sans Unicode"/>
                <a:cs typeface="Lucida Sans Unicode"/>
              </a:rPr>
              <a:t> </a:t>
            </a:r>
            <a:r>
              <a:rPr sz="2700" spc="-5" dirty="0">
                <a:latin typeface="Lucida Sans Unicode"/>
                <a:cs typeface="Lucida Sans Unicode"/>
              </a:rPr>
              <a:t>include</a:t>
            </a:r>
            <a:endParaRPr sz="2700">
              <a:latin typeface="Lucida Sans Unicode"/>
              <a:cs typeface="Lucida Sans Unicode"/>
            </a:endParaRPr>
          </a:p>
          <a:p>
            <a:pPr marL="12700">
              <a:lnSpc>
                <a:spcPct val="100000"/>
              </a:lnSpc>
              <a:spcBef>
                <a:spcPts val="395"/>
              </a:spcBef>
              <a:tabLst>
                <a:tab pos="268605" algn="l"/>
              </a:tabLst>
            </a:pPr>
            <a:r>
              <a:rPr sz="1800" spc="20" dirty="0">
                <a:solidFill>
                  <a:srgbClr val="2CA1BE"/>
                </a:solidFill>
                <a:latin typeface="Wingdings 3"/>
                <a:cs typeface="Wingdings 3"/>
              </a:rPr>
              <a:t></a:t>
            </a:r>
            <a:r>
              <a:rPr sz="1800" spc="20" dirty="0">
                <a:solidFill>
                  <a:srgbClr val="2CA1BE"/>
                </a:solidFill>
                <a:latin typeface="Times New Roman"/>
                <a:cs typeface="Times New Roman"/>
              </a:rPr>
              <a:t>	</a:t>
            </a:r>
            <a:r>
              <a:rPr sz="2700" dirty="0">
                <a:latin typeface="Lucida Sans Unicode"/>
                <a:cs typeface="Lucida Sans Unicode"/>
              </a:rPr>
              <a:t>Small </a:t>
            </a:r>
            <a:r>
              <a:rPr sz="2700" spc="-5" dirty="0">
                <a:latin typeface="Lucida Sans Unicode"/>
                <a:cs typeface="Lucida Sans Unicode"/>
              </a:rPr>
              <a:t>to large and large to</a:t>
            </a:r>
            <a:r>
              <a:rPr sz="2700" spc="-60" dirty="0">
                <a:latin typeface="Lucida Sans Unicode"/>
                <a:cs typeface="Lucida Sans Unicode"/>
              </a:rPr>
              <a:t> </a:t>
            </a:r>
            <a:r>
              <a:rPr sz="2700" dirty="0">
                <a:latin typeface="Lucida Sans Unicode"/>
                <a:cs typeface="Lucida Sans Unicode"/>
              </a:rPr>
              <a:t>small</a:t>
            </a:r>
            <a:endParaRPr sz="2700">
              <a:latin typeface="Lucida Sans Unicode"/>
              <a:cs typeface="Lucida Sans Unicode"/>
            </a:endParaRPr>
          </a:p>
        </p:txBody>
      </p:sp>
      <p:sp>
        <p:nvSpPr>
          <p:cNvPr id="3" name="object 3"/>
          <p:cNvSpPr/>
          <p:nvPr/>
        </p:nvSpPr>
        <p:spPr>
          <a:xfrm>
            <a:off x="573023" y="568451"/>
            <a:ext cx="3649979" cy="554736"/>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2555748" y="4076700"/>
            <a:ext cx="2142744" cy="2133600"/>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45668" y="1415891"/>
            <a:ext cx="6366510" cy="948690"/>
          </a:xfrm>
          <a:prstGeom prst="rect">
            <a:avLst/>
          </a:prstGeom>
        </p:spPr>
        <p:txBody>
          <a:bodyPr vert="horz" wrap="square" lIns="0" tIns="62230" rIns="0" bIns="0" rtlCol="0">
            <a:spAutoFit/>
          </a:bodyPr>
          <a:lstStyle/>
          <a:p>
            <a:pPr marL="12700">
              <a:lnSpc>
                <a:spcPct val="100000"/>
              </a:lnSpc>
              <a:spcBef>
                <a:spcPts val="490"/>
              </a:spcBef>
              <a:tabLst>
                <a:tab pos="268605" algn="l"/>
              </a:tabLst>
            </a:pPr>
            <a:r>
              <a:rPr sz="1800" b="0" spc="15" dirty="0">
                <a:solidFill>
                  <a:srgbClr val="2CA1BE"/>
                </a:solidFill>
                <a:latin typeface="Wingdings 3"/>
                <a:cs typeface="Wingdings 3"/>
              </a:rPr>
              <a:t></a:t>
            </a:r>
            <a:r>
              <a:rPr sz="1800" b="0" spc="15" dirty="0">
                <a:solidFill>
                  <a:srgbClr val="2CA1BE"/>
                </a:solidFill>
                <a:latin typeface="Times New Roman"/>
                <a:cs typeface="Times New Roman"/>
              </a:rPr>
              <a:t>	</a:t>
            </a:r>
            <a:r>
              <a:rPr sz="2700" b="0" dirty="0">
                <a:latin typeface="Lucida Sans Unicode"/>
                <a:cs typeface="Lucida Sans Unicode"/>
              </a:rPr>
              <a:t>Non </a:t>
            </a:r>
            <a:r>
              <a:rPr sz="2700" b="0" spc="-5" dirty="0">
                <a:latin typeface="Lucida Sans Unicode"/>
                <a:cs typeface="Lucida Sans Unicode"/>
              </a:rPr>
              <a:t>periodic</a:t>
            </a:r>
            <a:r>
              <a:rPr sz="2700" b="0" spc="-15" dirty="0">
                <a:latin typeface="Lucida Sans Unicode"/>
                <a:cs typeface="Lucida Sans Unicode"/>
              </a:rPr>
              <a:t> </a:t>
            </a:r>
            <a:r>
              <a:rPr sz="2700" b="0" spc="-5" dirty="0">
                <a:latin typeface="Lucida Sans Unicode"/>
                <a:cs typeface="Lucida Sans Unicode"/>
              </a:rPr>
              <a:t>tiling</a:t>
            </a:r>
            <a:endParaRPr sz="2700">
              <a:latin typeface="Lucida Sans Unicode"/>
              <a:cs typeface="Lucida Sans Unicode"/>
            </a:endParaRPr>
          </a:p>
          <a:p>
            <a:pPr marL="12700">
              <a:lnSpc>
                <a:spcPct val="100000"/>
              </a:lnSpc>
              <a:spcBef>
                <a:spcPts val="400"/>
              </a:spcBef>
              <a:tabLst>
                <a:tab pos="268605" algn="l"/>
              </a:tabLst>
            </a:pPr>
            <a:r>
              <a:rPr sz="1800" b="0" spc="20" dirty="0">
                <a:solidFill>
                  <a:srgbClr val="2CA1BE"/>
                </a:solidFill>
                <a:latin typeface="Wingdings 3"/>
                <a:cs typeface="Wingdings 3"/>
              </a:rPr>
              <a:t></a:t>
            </a:r>
            <a:r>
              <a:rPr sz="1800" b="0" spc="20" dirty="0">
                <a:solidFill>
                  <a:srgbClr val="2CA1BE"/>
                </a:solidFill>
                <a:latin typeface="Times New Roman"/>
                <a:cs typeface="Times New Roman"/>
              </a:rPr>
              <a:t>	</a:t>
            </a:r>
            <a:r>
              <a:rPr sz="2700" b="0" spc="-5" dirty="0">
                <a:latin typeface="Lucida Sans Unicode"/>
                <a:cs typeface="Lucida Sans Unicode"/>
              </a:rPr>
              <a:t>Based on </a:t>
            </a:r>
            <a:r>
              <a:rPr sz="2700" b="0" dirty="0">
                <a:latin typeface="Lucida Sans Unicode"/>
                <a:cs typeface="Lucida Sans Unicode"/>
              </a:rPr>
              <a:t>square, </a:t>
            </a:r>
            <a:r>
              <a:rPr sz="2700" b="0" spc="-5" dirty="0">
                <a:latin typeface="Lucida Sans Unicode"/>
                <a:cs typeface="Lucida Sans Unicode"/>
              </a:rPr>
              <a:t>equilateral</a:t>
            </a:r>
            <a:r>
              <a:rPr sz="2700" b="0" spc="-110" dirty="0">
                <a:latin typeface="Lucida Sans Unicode"/>
                <a:cs typeface="Lucida Sans Unicode"/>
              </a:rPr>
              <a:t> </a:t>
            </a:r>
            <a:r>
              <a:rPr sz="2700" b="0" spc="-5" dirty="0">
                <a:latin typeface="Lucida Sans Unicode"/>
                <a:cs typeface="Lucida Sans Unicode"/>
              </a:rPr>
              <a:t>triangle</a:t>
            </a:r>
            <a:endParaRPr sz="2700">
              <a:latin typeface="Lucida Sans Unicode"/>
              <a:cs typeface="Lucida Sans Unicode"/>
            </a:endParaRPr>
          </a:p>
        </p:txBody>
      </p:sp>
      <p:sp>
        <p:nvSpPr>
          <p:cNvPr id="3" name="object 3"/>
          <p:cNvSpPr/>
          <p:nvPr/>
        </p:nvSpPr>
        <p:spPr>
          <a:xfrm>
            <a:off x="573023" y="568451"/>
            <a:ext cx="1972056" cy="548639"/>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548383" y="2481072"/>
            <a:ext cx="4229100" cy="3107436"/>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115567" y="1772411"/>
            <a:ext cx="2520696" cy="2528316"/>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539873" y="562355"/>
            <a:ext cx="4760598" cy="554736"/>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4575047" y="1869948"/>
            <a:ext cx="2999231" cy="2494788"/>
          </a:xfrm>
          <a:prstGeom prst="rect">
            <a:avLst/>
          </a:prstGeom>
          <a:blipFill>
            <a:blip r:embed="rId4" cstate="print"/>
            <a:stretch>
              <a:fillRect/>
            </a:stretch>
          </a:blipFill>
        </p:spPr>
        <p:txBody>
          <a:bodyPr wrap="square" lIns="0" tIns="0" rIns="0" bIns="0" rtlCol="0"/>
          <a:lstStyle/>
          <a:p>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45668" y="1415891"/>
            <a:ext cx="7630795" cy="2646045"/>
          </a:xfrm>
          <a:prstGeom prst="rect">
            <a:avLst/>
          </a:prstGeom>
        </p:spPr>
        <p:txBody>
          <a:bodyPr vert="horz" wrap="square" lIns="0" tIns="62230" rIns="0" bIns="0" rtlCol="0">
            <a:spAutoFit/>
          </a:bodyPr>
          <a:lstStyle/>
          <a:p>
            <a:pPr marL="12700">
              <a:lnSpc>
                <a:spcPct val="100000"/>
              </a:lnSpc>
              <a:spcBef>
                <a:spcPts val="490"/>
              </a:spcBef>
              <a:tabLst>
                <a:tab pos="268605" algn="l"/>
              </a:tabLst>
            </a:pPr>
            <a:r>
              <a:rPr sz="1800" spc="15" dirty="0">
                <a:solidFill>
                  <a:srgbClr val="2CA1BE"/>
                </a:solidFill>
                <a:latin typeface="Wingdings 3"/>
                <a:cs typeface="Wingdings 3"/>
              </a:rPr>
              <a:t></a:t>
            </a:r>
            <a:r>
              <a:rPr sz="1800" spc="15" dirty="0">
                <a:solidFill>
                  <a:srgbClr val="2CA1BE"/>
                </a:solidFill>
                <a:latin typeface="Times New Roman"/>
                <a:cs typeface="Times New Roman"/>
              </a:rPr>
              <a:t>	</a:t>
            </a:r>
            <a:r>
              <a:rPr sz="2700" dirty="0">
                <a:latin typeface="Lucida Sans Unicode"/>
                <a:cs typeface="Lucida Sans Unicode"/>
              </a:rPr>
              <a:t>A fractal </a:t>
            </a:r>
            <a:r>
              <a:rPr sz="2700" spc="-5" dirty="0">
                <a:latin typeface="Lucida Sans Unicode"/>
                <a:cs typeface="Lucida Sans Unicode"/>
              </a:rPr>
              <a:t>is </a:t>
            </a:r>
            <a:r>
              <a:rPr sz="2700" dirty="0">
                <a:latin typeface="Lucida Sans Unicode"/>
                <a:cs typeface="Lucida Sans Unicode"/>
              </a:rPr>
              <a:t>a </a:t>
            </a:r>
            <a:r>
              <a:rPr sz="2700" spc="-5" dirty="0">
                <a:latin typeface="Lucida Sans Unicode"/>
                <a:cs typeface="Lucida Sans Unicode"/>
              </a:rPr>
              <a:t>never-ending</a:t>
            </a:r>
            <a:r>
              <a:rPr sz="2700" spc="-70" dirty="0">
                <a:latin typeface="Lucida Sans Unicode"/>
                <a:cs typeface="Lucida Sans Unicode"/>
              </a:rPr>
              <a:t> </a:t>
            </a:r>
            <a:r>
              <a:rPr sz="2700" spc="-5" dirty="0">
                <a:latin typeface="Lucida Sans Unicode"/>
                <a:cs typeface="Lucida Sans Unicode"/>
              </a:rPr>
              <a:t>pattern.</a:t>
            </a:r>
            <a:endParaRPr sz="2700">
              <a:latin typeface="Lucida Sans Unicode"/>
              <a:cs typeface="Lucida Sans Unicode"/>
            </a:endParaRPr>
          </a:p>
          <a:p>
            <a:pPr marL="268605" marR="5080" indent="-256540">
              <a:lnSpc>
                <a:spcPct val="100000"/>
              </a:lnSpc>
              <a:spcBef>
                <a:spcPts val="400"/>
              </a:spcBef>
              <a:tabLst>
                <a:tab pos="376555" algn="l"/>
              </a:tabLst>
            </a:pPr>
            <a:r>
              <a:rPr sz="1800" spc="20" dirty="0">
                <a:solidFill>
                  <a:srgbClr val="2CA1BE"/>
                </a:solidFill>
                <a:latin typeface="Wingdings 3"/>
                <a:cs typeface="Wingdings 3"/>
              </a:rPr>
              <a:t></a:t>
            </a:r>
            <a:r>
              <a:rPr sz="1800" spc="20" dirty="0">
                <a:solidFill>
                  <a:srgbClr val="2CA1BE"/>
                </a:solidFill>
                <a:latin typeface="Times New Roman"/>
                <a:cs typeface="Times New Roman"/>
              </a:rPr>
              <a:t>		</a:t>
            </a:r>
            <a:r>
              <a:rPr sz="2700" spc="-5" dirty="0">
                <a:latin typeface="Lucida Sans Unicode"/>
                <a:cs typeface="Lucida Sans Unicode"/>
              </a:rPr>
              <a:t>Fractals are infinitely complex patterns that  are self-similar across different</a:t>
            </a:r>
            <a:r>
              <a:rPr sz="2700" spc="-110" dirty="0">
                <a:latin typeface="Lucida Sans Unicode"/>
                <a:cs typeface="Lucida Sans Unicode"/>
              </a:rPr>
              <a:t> </a:t>
            </a:r>
            <a:r>
              <a:rPr sz="2700" dirty="0">
                <a:latin typeface="Lucida Sans Unicode"/>
                <a:cs typeface="Lucida Sans Unicode"/>
              </a:rPr>
              <a:t>scales.</a:t>
            </a:r>
            <a:endParaRPr sz="2700">
              <a:latin typeface="Lucida Sans Unicode"/>
              <a:cs typeface="Lucida Sans Unicode"/>
            </a:endParaRPr>
          </a:p>
          <a:p>
            <a:pPr marL="268605" marR="891540" indent="-256540">
              <a:lnSpc>
                <a:spcPct val="100000"/>
              </a:lnSpc>
              <a:spcBef>
                <a:spcPts val="395"/>
              </a:spcBef>
              <a:tabLst>
                <a:tab pos="268605" algn="l"/>
              </a:tabLst>
            </a:pPr>
            <a:r>
              <a:rPr sz="1800" spc="15" dirty="0">
                <a:solidFill>
                  <a:srgbClr val="2CA1BE"/>
                </a:solidFill>
                <a:latin typeface="Wingdings 3"/>
                <a:cs typeface="Wingdings 3"/>
              </a:rPr>
              <a:t></a:t>
            </a:r>
            <a:r>
              <a:rPr sz="1800" spc="15" dirty="0">
                <a:solidFill>
                  <a:srgbClr val="2CA1BE"/>
                </a:solidFill>
                <a:latin typeface="Times New Roman"/>
                <a:cs typeface="Times New Roman"/>
              </a:rPr>
              <a:t>	</a:t>
            </a:r>
            <a:r>
              <a:rPr sz="2700" spc="-5" dirty="0">
                <a:latin typeface="Lucida Sans Unicode"/>
                <a:cs typeface="Lucida Sans Unicode"/>
              </a:rPr>
              <a:t>They are created by repeating </a:t>
            </a:r>
            <a:r>
              <a:rPr sz="2700" dirty="0">
                <a:latin typeface="Lucida Sans Unicode"/>
                <a:cs typeface="Lucida Sans Unicode"/>
              </a:rPr>
              <a:t>a simple  </a:t>
            </a:r>
            <a:r>
              <a:rPr sz="2700" spc="-5" dirty="0">
                <a:latin typeface="Lucida Sans Unicode"/>
                <a:cs typeface="Lucida Sans Unicode"/>
              </a:rPr>
              <a:t>process over and over in an on-going  </a:t>
            </a:r>
            <a:r>
              <a:rPr sz="2700" dirty="0">
                <a:latin typeface="Lucida Sans Unicode"/>
                <a:cs typeface="Lucida Sans Unicode"/>
              </a:rPr>
              <a:t>feedback</a:t>
            </a:r>
            <a:r>
              <a:rPr sz="2700" spc="-25" dirty="0">
                <a:latin typeface="Lucida Sans Unicode"/>
                <a:cs typeface="Lucida Sans Unicode"/>
              </a:rPr>
              <a:t> </a:t>
            </a:r>
            <a:r>
              <a:rPr sz="2700" spc="-5" dirty="0">
                <a:latin typeface="Lucida Sans Unicode"/>
                <a:cs typeface="Lucida Sans Unicode"/>
              </a:rPr>
              <a:t>loop.</a:t>
            </a:r>
            <a:endParaRPr sz="2700">
              <a:latin typeface="Lucida Sans Unicode"/>
              <a:cs typeface="Lucida Sans Unicode"/>
            </a:endParaRPr>
          </a:p>
        </p:txBody>
      </p:sp>
      <p:sp>
        <p:nvSpPr>
          <p:cNvPr id="3" name="object 3"/>
          <p:cNvSpPr/>
          <p:nvPr/>
        </p:nvSpPr>
        <p:spPr>
          <a:xfrm>
            <a:off x="582594" y="568451"/>
            <a:ext cx="1895002" cy="447472"/>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45668" y="1415891"/>
            <a:ext cx="3453129" cy="1410970"/>
          </a:xfrm>
          <a:prstGeom prst="rect">
            <a:avLst/>
          </a:prstGeom>
        </p:spPr>
        <p:txBody>
          <a:bodyPr vert="horz" wrap="square" lIns="0" tIns="62230" rIns="0" bIns="0" rtlCol="0">
            <a:spAutoFit/>
          </a:bodyPr>
          <a:lstStyle/>
          <a:p>
            <a:pPr marL="12700">
              <a:lnSpc>
                <a:spcPct val="100000"/>
              </a:lnSpc>
              <a:spcBef>
                <a:spcPts val="490"/>
              </a:spcBef>
              <a:tabLst>
                <a:tab pos="268605" algn="l"/>
              </a:tabLst>
            </a:pPr>
            <a:r>
              <a:rPr sz="1800" spc="15" dirty="0">
                <a:solidFill>
                  <a:srgbClr val="2CA1BE"/>
                </a:solidFill>
                <a:latin typeface="Wingdings 3"/>
                <a:cs typeface="Wingdings 3"/>
              </a:rPr>
              <a:t></a:t>
            </a:r>
            <a:r>
              <a:rPr sz="1800" spc="15" dirty="0">
                <a:solidFill>
                  <a:srgbClr val="2CA1BE"/>
                </a:solidFill>
                <a:latin typeface="Times New Roman"/>
                <a:cs typeface="Times New Roman"/>
              </a:rPr>
              <a:t>	</a:t>
            </a:r>
            <a:r>
              <a:rPr sz="2700" dirty="0">
                <a:latin typeface="Lucida Sans Unicode"/>
                <a:cs typeface="Lucida Sans Unicode"/>
              </a:rPr>
              <a:t>Self Similar</a:t>
            </a:r>
            <a:r>
              <a:rPr sz="2700" spc="-135" dirty="0">
                <a:latin typeface="Lucida Sans Unicode"/>
                <a:cs typeface="Lucida Sans Unicode"/>
              </a:rPr>
              <a:t> </a:t>
            </a:r>
            <a:r>
              <a:rPr sz="2700" dirty="0">
                <a:latin typeface="Lucida Sans Unicode"/>
                <a:cs typeface="Lucida Sans Unicode"/>
              </a:rPr>
              <a:t>fractals</a:t>
            </a:r>
            <a:endParaRPr sz="2700">
              <a:latin typeface="Lucida Sans Unicode"/>
              <a:cs typeface="Lucida Sans Unicode"/>
            </a:endParaRPr>
          </a:p>
          <a:p>
            <a:pPr marL="12700">
              <a:lnSpc>
                <a:spcPct val="100000"/>
              </a:lnSpc>
              <a:spcBef>
                <a:spcPts val="400"/>
              </a:spcBef>
              <a:tabLst>
                <a:tab pos="268605" algn="l"/>
              </a:tabLst>
            </a:pPr>
            <a:r>
              <a:rPr sz="1800" spc="20" dirty="0">
                <a:solidFill>
                  <a:srgbClr val="2CA1BE"/>
                </a:solidFill>
                <a:latin typeface="Wingdings 3"/>
                <a:cs typeface="Wingdings 3"/>
              </a:rPr>
              <a:t></a:t>
            </a:r>
            <a:r>
              <a:rPr sz="1800" spc="20" dirty="0">
                <a:solidFill>
                  <a:srgbClr val="2CA1BE"/>
                </a:solidFill>
                <a:latin typeface="Times New Roman"/>
                <a:cs typeface="Times New Roman"/>
              </a:rPr>
              <a:t>	</a:t>
            </a:r>
            <a:r>
              <a:rPr sz="2700" dirty="0">
                <a:latin typeface="Lucida Sans Unicode"/>
                <a:cs typeface="Lucida Sans Unicode"/>
              </a:rPr>
              <a:t>Self Affine</a:t>
            </a:r>
            <a:r>
              <a:rPr sz="2700" spc="-110" dirty="0">
                <a:latin typeface="Lucida Sans Unicode"/>
                <a:cs typeface="Lucida Sans Unicode"/>
              </a:rPr>
              <a:t> </a:t>
            </a:r>
            <a:r>
              <a:rPr sz="2700" dirty="0">
                <a:latin typeface="Lucida Sans Unicode"/>
                <a:cs typeface="Lucida Sans Unicode"/>
              </a:rPr>
              <a:t>fractals</a:t>
            </a:r>
            <a:endParaRPr sz="2700">
              <a:latin typeface="Lucida Sans Unicode"/>
              <a:cs typeface="Lucida Sans Unicode"/>
            </a:endParaRPr>
          </a:p>
          <a:p>
            <a:pPr marL="12700">
              <a:lnSpc>
                <a:spcPct val="100000"/>
              </a:lnSpc>
              <a:spcBef>
                <a:spcPts val="395"/>
              </a:spcBef>
              <a:tabLst>
                <a:tab pos="268605" algn="l"/>
              </a:tabLst>
            </a:pPr>
            <a:r>
              <a:rPr sz="1800" spc="15" dirty="0">
                <a:solidFill>
                  <a:srgbClr val="2CA1BE"/>
                </a:solidFill>
                <a:latin typeface="Wingdings 3"/>
                <a:cs typeface="Wingdings 3"/>
              </a:rPr>
              <a:t></a:t>
            </a:r>
            <a:r>
              <a:rPr sz="1800" spc="15" dirty="0">
                <a:solidFill>
                  <a:srgbClr val="2CA1BE"/>
                </a:solidFill>
                <a:latin typeface="Times New Roman"/>
                <a:cs typeface="Times New Roman"/>
              </a:rPr>
              <a:t>	</a:t>
            </a:r>
            <a:r>
              <a:rPr sz="2700" dirty="0">
                <a:latin typeface="Lucida Sans Unicode"/>
                <a:cs typeface="Lucida Sans Unicode"/>
              </a:rPr>
              <a:t>Invariant</a:t>
            </a:r>
            <a:r>
              <a:rPr sz="2700" spc="-35" dirty="0">
                <a:latin typeface="Lucida Sans Unicode"/>
                <a:cs typeface="Lucida Sans Unicode"/>
              </a:rPr>
              <a:t> </a:t>
            </a:r>
            <a:r>
              <a:rPr sz="2700" dirty="0">
                <a:latin typeface="Lucida Sans Unicode"/>
                <a:cs typeface="Lucida Sans Unicode"/>
              </a:rPr>
              <a:t>fractals</a:t>
            </a:r>
            <a:endParaRPr sz="2700">
              <a:latin typeface="Lucida Sans Unicode"/>
              <a:cs typeface="Lucida Sans Unicode"/>
            </a:endParaRPr>
          </a:p>
        </p:txBody>
      </p:sp>
      <p:sp>
        <p:nvSpPr>
          <p:cNvPr id="3" name="object 3"/>
          <p:cNvSpPr/>
          <p:nvPr/>
        </p:nvSpPr>
        <p:spPr>
          <a:xfrm>
            <a:off x="530351" y="562355"/>
            <a:ext cx="4287012" cy="554736"/>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45668" y="1415891"/>
            <a:ext cx="7402830" cy="948690"/>
          </a:xfrm>
          <a:prstGeom prst="rect">
            <a:avLst/>
          </a:prstGeom>
        </p:spPr>
        <p:txBody>
          <a:bodyPr vert="horz" wrap="square" lIns="0" tIns="62230" rIns="0" bIns="0" rtlCol="0">
            <a:spAutoFit/>
          </a:bodyPr>
          <a:lstStyle/>
          <a:p>
            <a:pPr marL="12700">
              <a:lnSpc>
                <a:spcPct val="100000"/>
              </a:lnSpc>
              <a:spcBef>
                <a:spcPts val="490"/>
              </a:spcBef>
              <a:tabLst>
                <a:tab pos="268605" algn="l"/>
              </a:tabLst>
            </a:pPr>
            <a:r>
              <a:rPr sz="1800" b="0" spc="15" dirty="0">
                <a:solidFill>
                  <a:srgbClr val="2CA1BE"/>
                </a:solidFill>
                <a:latin typeface="Wingdings 3"/>
                <a:cs typeface="Wingdings 3"/>
              </a:rPr>
              <a:t></a:t>
            </a:r>
            <a:r>
              <a:rPr sz="1800" b="0" spc="15" dirty="0">
                <a:solidFill>
                  <a:srgbClr val="2CA1BE"/>
                </a:solidFill>
                <a:latin typeface="Times New Roman"/>
                <a:cs typeface="Times New Roman"/>
              </a:rPr>
              <a:t>	</a:t>
            </a:r>
            <a:r>
              <a:rPr sz="2700" b="0" dirty="0">
                <a:latin typeface="Lucida Sans Unicode"/>
                <a:cs typeface="Lucida Sans Unicode"/>
              </a:rPr>
              <a:t>Geometric figure </a:t>
            </a:r>
            <a:r>
              <a:rPr sz="2700" b="0" spc="-5" dirty="0">
                <a:latin typeface="Lucida Sans Unicode"/>
                <a:cs typeface="Lucida Sans Unicode"/>
              </a:rPr>
              <a:t>is </a:t>
            </a:r>
            <a:r>
              <a:rPr sz="2700" b="0" dirty="0">
                <a:latin typeface="Lucida Sans Unicode"/>
                <a:cs typeface="Lucida Sans Unicode"/>
              </a:rPr>
              <a:t>self</a:t>
            </a:r>
            <a:r>
              <a:rPr sz="2700" b="0" spc="-55" dirty="0">
                <a:latin typeface="Lucida Sans Unicode"/>
                <a:cs typeface="Lucida Sans Unicode"/>
              </a:rPr>
              <a:t> </a:t>
            </a:r>
            <a:r>
              <a:rPr sz="2700" b="0" dirty="0">
                <a:latin typeface="Lucida Sans Unicode"/>
                <a:cs typeface="Lucida Sans Unicode"/>
              </a:rPr>
              <a:t>similar</a:t>
            </a:r>
            <a:endParaRPr sz="2700">
              <a:latin typeface="Lucida Sans Unicode"/>
              <a:cs typeface="Lucida Sans Unicode"/>
            </a:endParaRPr>
          </a:p>
          <a:p>
            <a:pPr marL="12700">
              <a:lnSpc>
                <a:spcPct val="100000"/>
              </a:lnSpc>
              <a:spcBef>
                <a:spcPts val="400"/>
              </a:spcBef>
              <a:tabLst>
                <a:tab pos="268605" algn="l"/>
              </a:tabLst>
            </a:pPr>
            <a:r>
              <a:rPr sz="1800" b="0" spc="20" dirty="0">
                <a:solidFill>
                  <a:srgbClr val="2CA1BE"/>
                </a:solidFill>
                <a:latin typeface="Wingdings 3"/>
                <a:cs typeface="Wingdings 3"/>
              </a:rPr>
              <a:t></a:t>
            </a:r>
            <a:r>
              <a:rPr sz="1800" b="0" spc="20" dirty="0">
                <a:solidFill>
                  <a:srgbClr val="2CA1BE"/>
                </a:solidFill>
                <a:latin typeface="Times New Roman"/>
                <a:cs typeface="Times New Roman"/>
              </a:rPr>
              <a:t>	</a:t>
            </a:r>
            <a:r>
              <a:rPr sz="2700" b="0" spc="-5" dirty="0">
                <a:latin typeface="Lucida Sans Unicode"/>
                <a:cs typeface="Lucida Sans Unicode"/>
              </a:rPr>
              <a:t>Fractals appear identical at different</a:t>
            </a:r>
            <a:r>
              <a:rPr sz="2700" b="0" spc="-100" dirty="0">
                <a:latin typeface="Lucida Sans Unicode"/>
                <a:cs typeface="Lucida Sans Unicode"/>
              </a:rPr>
              <a:t> </a:t>
            </a:r>
            <a:r>
              <a:rPr sz="2700" b="0" dirty="0">
                <a:latin typeface="Lucida Sans Unicode"/>
                <a:cs typeface="Lucida Sans Unicode"/>
              </a:rPr>
              <a:t>scales</a:t>
            </a:r>
            <a:endParaRPr sz="2700">
              <a:latin typeface="Lucida Sans Unicode"/>
              <a:cs typeface="Lucida Sans Unicode"/>
            </a:endParaRPr>
          </a:p>
        </p:txBody>
      </p:sp>
      <p:sp>
        <p:nvSpPr>
          <p:cNvPr id="3" name="object 3"/>
          <p:cNvSpPr/>
          <p:nvPr/>
        </p:nvSpPr>
        <p:spPr>
          <a:xfrm>
            <a:off x="558185" y="307847"/>
            <a:ext cx="4333453" cy="412553"/>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8305800" cy="4678204"/>
          </a:xfrm>
          <a:prstGeom prst="rect">
            <a:avLst/>
          </a:prstGeom>
        </p:spPr>
        <p:txBody>
          <a:bodyPr wrap="square">
            <a:spAutoFit/>
          </a:bodyPr>
          <a:lstStyle/>
          <a:p>
            <a:r>
              <a:rPr lang="en-US" sz="3200" dirty="0">
                <a:solidFill>
                  <a:srgbClr val="FF0000"/>
                </a:solidFill>
              </a:rPr>
              <a:t>Applications of </a:t>
            </a:r>
            <a:r>
              <a:rPr lang="en-US" sz="3200" dirty="0" smtClean="0">
                <a:solidFill>
                  <a:srgbClr val="FF0000"/>
                </a:solidFill>
              </a:rPr>
              <a:t>Multimedia</a:t>
            </a:r>
          </a:p>
          <a:p>
            <a:endParaRPr lang="en-US" sz="3200" dirty="0">
              <a:solidFill>
                <a:srgbClr val="FF0000"/>
              </a:solidFill>
            </a:endParaRPr>
          </a:p>
          <a:p>
            <a:r>
              <a:rPr lang="en-US" dirty="0"/>
              <a:t>Following are the common areas of applications of multimedia.</a:t>
            </a:r>
          </a:p>
          <a:p>
            <a:r>
              <a:rPr lang="en-US" b="1" dirty="0"/>
              <a:t>Multimedia in Business</a:t>
            </a:r>
            <a:r>
              <a:rPr lang="en-US" dirty="0"/>
              <a:t>- Multimedia can be used in many applications in a business. The multimedia technology along with communication technology has opened the door for information of global wok groups. Today the team members may be working anywhere and can work for various companies. Thus the work place will become global. The multimedia network should support the following facilities:</a:t>
            </a:r>
          </a:p>
          <a:p>
            <a:pPr lvl="1">
              <a:buFont typeface="Arial" pitchFamily="34" charset="0"/>
              <a:buChar char="•"/>
            </a:pPr>
            <a:r>
              <a:rPr lang="en-US" dirty="0"/>
              <a:t>Voice Mail</a:t>
            </a:r>
          </a:p>
          <a:p>
            <a:pPr lvl="1">
              <a:buFont typeface="Arial" pitchFamily="34" charset="0"/>
              <a:buChar char="•"/>
            </a:pPr>
            <a:r>
              <a:rPr lang="en-US" dirty="0"/>
              <a:t>Electronic Mail</a:t>
            </a:r>
          </a:p>
          <a:p>
            <a:pPr lvl="1">
              <a:buFont typeface="Arial" pitchFamily="34" charset="0"/>
              <a:buChar char="•"/>
            </a:pPr>
            <a:r>
              <a:rPr lang="en-US" dirty="0"/>
              <a:t>Multimedia based FAX</a:t>
            </a:r>
          </a:p>
          <a:p>
            <a:pPr lvl="1">
              <a:buFont typeface="Arial" pitchFamily="34" charset="0"/>
              <a:buChar char="•"/>
            </a:pPr>
            <a:r>
              <a:rPr lang="en-US" dirty="0"/>
              <a:t>Office Needs</a:t>
            </a:r>
          </a:p>
          <a:p>
            <a:pPr lvl="1">
              <a:buFont typeface="Arial" pitchFamily="34" charset="0"/>
              <a:buChar char="•"/>
            </a:pPr>
            <a:r>
              <a:rPr lang="en-US" dirty="0"/>
              <a:t>Employee Training</a:t>
            </a:r>
          </a:p>
          <a:p>
            <a:pPr lvl="1">
              <a:buFont typeface="Arial" pitchFamily="34" charset="0"/>
              <a:buChar char="•"/>
            </a:pPr>
            <a:r>
              <a:rPr lang="en-US" dirty="0"/>
              <a:t>Sales and Other types of Group Presentation</a:t>
            </a:r>
          </a:p>
          <a:p>
            <a:pPr lvl="1">
              <a:buFont typeface="Arial" pitchFamily="34" charset="0"/>
              <a:buChar char="•"/>
            </a:pPr>
            <a:r>
              <a:rPr lang="en-US" dirty="0"/>
              <a:t>Records Management</a:t>
            </a:r>
          </a:p>
        </p:txBody>
      </p:sp>
      <p:sp>
        <p:nvSpPr>
          <p:cNvPr id="3" name="Rectangle 2"/>
          <p:cNvSpPr/>
          <p:nvPr/>
        </p:nvSpPr>
        <p:spPr>
          <a:xfrm>
            <a:off x="152400" y="4800600"/>
            <a:ext cx="8382000" cy="1754326"/>
          </a:xfrm>
          <a:prstGeom prst="rect">
            <a:avLst/>
          </a:prstGeom>
        </p:spPr>
        <p:txBody>
          <a:bodyPr wrap="square">
            <a:spAutoFit/>
          </a:bodyPr>
          <a:lstStyle/>
          <a:p>
            <a:r>
              <a:rPr lang="en-US" b="1" dirty="0"/>
              <a:t>Multimedia in Marketing and Advertising</a:t>
            </a:r>
            <a:r>
              <a:rPr lang="en-US" dirty="0"/>
              <a:t>- By using multimedia marketing of new products can be greatly enhanced. Multimedia boost communication on an affordable cost opened the way for the marketing and advertising personnel. Presentation that have flying banners, video transitions, animations, and sound effects are some of the elements used in composing a multimedia based advertisement to appeal to the consumer in a way never used before and promote the sale of the products.</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548384" y="1292350"/>
            <a:ext cx="6115811" cy="5535168"/>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582578" y="589787"/>
            <a:ext cx="2465011" cy="426178"/>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254252" y="1661160"/>
            <a:ext cx="6542531" cy="4642103"/>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582558" y="583691"/>
            <a:ext cx="2545822" cy="432352"/>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258824" y="1641347"/>
            <a:ext cx="6515100" cy="4646676"/>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582570" y="583691"/>
            <a:ext cx="2548847" cy="435333"/>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275588" y="1644395"/>
            <a:ext cx="6480047" cy="4616196"/>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582578" y="592836"/>
            <a:ext cx="2579721" cy="423197"/>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281684" y="1629156"/>
            <a:ext cx="6449567" cy="4613148"/>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582553" y="592836"/>
            <a:ext cx="2544309" cy="426178"/>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278636" y="1647444"/>
            <a:ext cx="6463284" cy="4549140"/>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45668" y="1465834"/>
            <a:ext cx="4592955" cy="436880"/>
          </a:xfrm>
          <a:prstGeom prst="rect">
            <a:avLst/>
          </a:prstGeom>
        </p:spPr>
        <p:txBody>
          <a:bodyPr vert="horz" wrap="square" lIns="0" tIns="12700" rIns="0" bIns="0" rtlCol="0">
            <a:spAutoFit/>
          </a:bodyPr>
          <a:lstStyle/>
          <a:p>
            <a:pPr marL="12700">
              <a:lnSpc>
                <a:spcPct val="100000"/>
              </a:lnSpc>
              <a:spcBef>
                <a:spcPts val="100"/>
              </a:spcBef>
              <a:tabLst>
                <a:tab pos="268605" algn="l"/>
              </a:tabLst>
            </a:pPr>
            <a:r>
              <a:rPr sz="1800" b="0" spc="15" dirty="0">
                <a:solidFill>
                  <a:srgbClr val="2CA1BE"/>
                </a:solidFill>
                <a:latin typeface="Wingdings 3"/>
                <a:cs typeface="Wingdings 3"/>
              </a:rPr>
              <a:t></a:t>
            </a:r>
            <a:r>
              <a:rPr sz="1800" b="0" spc="15" dirty="0">
                <a:solidFill>
                  <a:srgbClr val="2CA1BE"/>
                </a:solidFill>
                <a:latin typeface="Times New Roman"/>
                <a:cs typeface="Times New Roman"/>
              </a:rPr>
              <a:t>	</a:t>
            </a:r>
            <a:r>
              <a:rPr sz="2700" b="0" spc="-5" dirty="0">
                <a:latin typeface="Lucida Sans Unicode"/>
                <a:cs typeface="Lucida Sans Unicode"/>
              </a:rPr>
              <a:t>Model</a:t>
            </a:r>
            <a:r>
              <a:rPr sz="2700" b="0" spc="-70" dirty="0">
                <a:latin typeface="Lucida Sans Unicode"/>
                <a:cs typeface="Lucida Sans Unicode"/>
              </a:rPr>
              <a:t> </a:t>
            </a:r>
            <a:r>
              <a:rPr sz="2700" b="0" spc="-5" dirty="0">
                <a:latin typeface="Lucida Sans Unicode"/>
                <a:cs typeface="Lucida Sans Unicode"/>
              </a:rPr>
              <a:t>trees,shrubs,plants</a:t>
            </a:r>
            <a:endParaRPr sz="2700">
              <a:latin typeface="Lucida Sans Unicode"/>
              <a:cs typeface="Lucida Sans Unicode"/>
            </a:endParaRPr>
          </a:p>
        </p:txBody>
      </p:sp>
      <p:sp>
        <p:nvSpPr>
          <p:cNvPr id="3" name="object 3"/>
          <p:cNvSpPr/>
          <p:nvPr/>
        </p:nvSpPr>
        <p:spPr>
          <a:xfrm>
            <a:off x="559677" y="562355"/>
            <a:ext cx="6184022" cy="560832"/>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539495" y="2564892"/>
            <a:ext cx="2619756" cy="1743455"/>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3377184" y="2476500"/>
            <a:ext cx="2389632" cy="1905000"/>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1260347" y="4652771"/>
            <a:ext cx="3048000" cy="1495043"/>
          </a:xfrm>
          <a:prstGeom prst="rect">
            <a:avLst/>
          </a:prstGeom>
          <a:blipFill>
            <a:blip r:embed="rId5" cstate="print"/>
            <a:stretch>
              <a:fillRect/>
            </a:stretch>
          </a:blipFill>
        </p:spPr>
        <p:txBody>
          <a:bodyPr wrap="square" lIns="0" tIns="0" rIns="0" bIns="0" rtlCol="0"/>
          <a:lstStyle/>
          <a:p>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45668" y="1465834"/>
            <a:ext cx="7074534" cy="1310640"/>
          </a:xfrm>
          <a:prstGeom prst="rect">
            <a:avLst/>
          </a:prstGeom>
        </p:spPr>
        <p:txBody>
          <a:bodyPr vert="horz" wrap="square" lIns="0" tIns="12700" rIns="0" bIns="0" rtlCol="0">
            <a:spAutoFit/>
          </a:bodyPr>
          <a:lstStyle/>
          <a:p>
            <a:pPr marL="268605" marR="5080" indent="-256540">
              <a:lnSpc>
                <a:spcPct val="100000"/>
              </a:lnSpc>
              <a:spcBef>
                <a:spcPts val="100"/>
              </a:spcBef>
              <a:tabLst>
                <a:tab pos="268605" algn="l"/>
              </a:tabLst>
            </a:pPr>
            <a:r>
              <a:rPr sz="1800" b="0" spc="15" dirty="0">
                <a:solidFill>
                  <a:srgbClr val="2CA1BE"/>
                </a:solidFill>
                <a:latin typeface="Wingdings 3"/>
                <a:cs typeface="Wingdings 3"/>
              </a:rPr>
              <a:t></a:t>
            </a:r>
            <a:r>
              <a:rPr sz="1800" b="0" spc="15" dirty="0">
                <a:solidFill>
                  <a:srgbClr val="2CA1BE"/>
                </a:solidFill>
                <a:latin typeface="Times New Roman"/>
                <a:cs typeface="Times New Roman"/>
              </a:rPr>
              <a:t>	</a:t>
            </a:r>
            <a:r>
              <a:rPr sz="2700" b="0" spc="-5" dirty="0">
                <a:latin typeface="Lucida Sans Unicode"/>
                <a:cs typeface="Lucida Sans Unicode"/>
              </a:rPr>
              <a:t>Fractal appear approximately identical at  different</a:t>
            </a:r>
            <a:r>
              <a:rPr sz="2700" b="0" spc="-50" dirty="0">
                <a:latin typeface="Lucida Sans Unicode"/>
                <a:cs typeface="Lucida Sans Unicode"/>
              </a:rPr>
              <a:t> </a:t>
            </a:r>
            <a:r>
              <a:rPr sz="2700" b="0" dirty="0">
                <a:latin typeface="Lucida Sans Unicode"/>
                <a:cs typeface="Lucida Sans Unicode"/>
              </a:rPr>
              <a:t>scales</a:t>
            </a:r>
            <a:endParaRPr sz="2700">
              <a:latin typeface="Lucida Sans Unicode"/>
              <a:cs typeface="Lucida Sans Unicode"/>
            </a:endParaRPr>
          </a:p>
          <a:p>
            <a:pPr marL="12700">
              <a:lnSpc>
                <a:spcPct val="100000"/>
              </a:lnSpc>
              <a:spcBef>
                <a:spcPts val="395"/>
              </a:spcBef>
              <a:tabLst>
                <a:tab pos="268605" algn="l"/>
              </a:tabLst>
            </a:pPr>
            <a:r>
              <a:rPr sz="1800" b="0" spc="15" dirty="0">
                <a:solidFill>
                  <a:srgbClr val="2CA1BE"/>
                </a:solidFill>
                <a:latin typeface="Wingdings 3"/>
                <a:cs typeface="Wingdings 3"/>
              </a:rPr>
              <a:t></a:t>
            </a:r>
            <a:r>
              <a:rPr sz="1800" b="0" spc="15" dirty="0">
                <a:solidFill>
                  <a:srgbClr val="2CA1BE"/>
                </a:solidFill>
                <a:latin typeface="Times New Roman"/>
                <a:cs typeface="Times New Roman"/>
              </a:rPr>
              <a:t>	</a:t>
            </a:r>
            <a:r>
              <a:rPr sz="2700" b="0" spc="-5" dirty="0">
                <a:latin typeface="Lucida Sans Unicode"/>
                <a:cs typeface="Lucida Sans Unicode"/>
              </a:rPr>
              <a:t>Model</a:t>
            </a:r>
            <a:r>
              <a:rPr sz="2700" b="0" spc="-20" dirty="0">
                <a:latin typeface="Lucida Sans Unicode"/>
                <a:cs typeface="Lucida Sans Unicode"/>
              </a:rPr>
              <a:t> </a:t>
            </a:r>
            <a:r>
              <a:rPr sz="2700" b="0" spc="-10" dirty="0">
                <a:latin typeface="Lucida Sans Unicode"/>
                <a:cs typeface="Lucida Sans Unicode"/>
              </a:rPr>
              <a:t>water,clouds,terrain</a:t>
            </a:r>
            <a:endParaRPr sz="2700">
              <a:latin typeface="Lucida Sans Unicode"/>
              <a:cs typeface="Lucida Sans Unicode"/>
            </a:endParaRPr>
          </a:p>
        </p:txBody>
      </p:sp>
      <p:sp>
        <p:nvSpPr>
          <p:cNvPr id="3" name="object 3"/>
          <p:cNvSpPr/>
          <p:nvPr/>
        </p:nvSpPr>
        <p:spPr>
          <a:xfrm>
            <a:off x="559692" y="562355"/>
            <a:ext cx="4583422" cy="456628"/>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396240" y="3491484"/>
            <a:ext cx="2389632" cy="1914143"/>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3348228" y="3262884"/>
            <a:ext cx="2142744" cy="2142743"/>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5795771" y="3262884"/>
            <a:ext cx="2857500" cy="2566416"/>
          </a:xfrm>
          <a:prstGeom prst="rect">
            <a:avLst/>
          </a:prstGeom>
          <a:blipFill>
            <a:blip r:embed="rId5" cstate="print"/>
            <a:stretch>
              <a:fillRect/>
            </a:stretch>
          </a:blipFill>
        </p:spPr>
        <p:txBody>
          <a:bodyPr wrap="square" lIns="0" tIns="0" rIns="0" bIns="0" rtlCol="0"/>
          <a:lstStyle/>
          <a:p>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45668" y="1465834"/>
            <a:ext cx="4591050" cy="436880"/>
          </a:xfrm>
          <a:prstGeom prst="rect">
            <a:avLst/>
          </a:prstGeom>
        </p:spPr>
        <p:txBody>
          <a:bodyPr vert="horz" wrap="square" lIns="0" tIns="12700" rIns="0" bIns="0" rtlCol="0">
            <a:spAutoFit/>
          </a:bodyPr>
          <a:lstStyle/>
          <a:p>
            <a:pPr marL="12700">
              <a:lnSpc>
                <a:spcPct val="100000"/>
              </a:lnSpc>
              <a:spcBef>
                <a:spcPts val="100"/>
              </a:spcBef>
              <a:tabLst>
                <a:tab pos="268605" algn="l"/>
              </a:tabLst>
            </a:pPr>
            <a:r>
              <a:rPr sz="1800" b="0" spc="15" dirty="0">
                <a:solidFill>
                  <a:srgbClr val="2CA1BE"/>
                </a:solidFill>
                <a:latin typeface="Wingdings 3"/>
                <a:cs typeface="Wingdings 3"/>
              </a:rPr>
              <a:t></a:t>
            </a:r>
            <a:r>
              <a:rPr sz="1800" b="0" spc="15" dirty="0">
                <a:solidFill>
                  <a:srgbClr val="2CA1BE"/>
                </a:solidFill>
                <a:latin typeface="Times New Roman"/>
                <a:cs typeface="Times New Roman"/>
              </a:rPr>
              <a:t>	</a:t>
            </a:r>
            <a:r>
              <a:rPr sz="2700" b="0" dirty="0">
                <a:latin typeface="Lucida Sans Unicode"/>
                <a:cs typeface="Lucida Sans Unicode"/>
              </a:rPr>
              <a:t>Non </a:t>
            </a:r>
            <a:r>
              <a:rPr sz="2700" b="0" spc="-5" dirty="0">
                <a:latin typeface="Lucida Sans Unicode"/>
                <a:cs typeface="Lucida Sans Unicode"/>
              </a:rPr>
              <a:t>linear</a:t>
            </a:r>
            <a:r>
              <a:rPr sz="2700" b="0" spc="-55" dirty="0">
                <a:latin typeface="Lucida Sans Unicode"/>
                <a:cs typeface="Lucida Sans Unicode"/>
              </a:rPr>
              <a:t> </a:t>
            </a:r>
            <a:r>
              <a:rPr sz="2700" b="0" spc="-5" dirty="0">
                <a:latin typeface="Lucida Sans Unicode"/>
                <a:cs typeface="Lucida Sans Unicode"/>
              </a:rPr>
              <a:t>transformation</a:t>
            </a:r>
            <a:endParaRPr sz="2700">
              <a:latin typeface="Lucida Sans Unicode"/>
              <a:cs typeface="Lucida Sans Unicode"/>
            </a:endParaRPr>
          </a:p>
        </p:txBody>
      </p:sp>
      <p:sp>
        <p:nvSpPr>
          <p:cNvPr id="3" name="object 3"/>
          <p:cNvSpPr/>
          <p:nvPr/>
        </p:nvSpPr>
        <p:spPr>
          <a:xfrm>
            <a:off x="582555" y="562355"/>
            <a:ext cx="4174984" cy="453644"/>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801623" y="2348483"/>
            <a:ext cx="2467355" cy="2496312"/>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4067555" y="2401823"/>
            <a:ext cx="2619755" cy="2391156"/>
          </a:xfrm>
          <a:prstGeom prst="rect">
            <a:avLst/>
          </a:prstGeom>
          <a:blipFill>
            <a:blip r:embed="rId4" cstate="print"/>
            <a:stretch>
              <a:fillRect/>
            </a:stretch>
          </a:blipFill>
        </p:spPr>
        <p:txBody>
          <a:bodyPr wrap="square" lIns="0" tIns="0" rIns="0" bIns="0" rtlCol="0"/>
          <a:lstStyle/>
          <a:p>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45668" y="1415891"/>
            <a:ext cx="7049134" cy="1360805"/>
          </a:xfrm>
          <a:prstGeom prst="rect">
            <a:avLst/>
          </a:prstGeom>
        </p:spPr>
        <p:txBody>
          <a:bodyPr vert="horz" wrap="square" lIns="0" tIns="62230" rIns="0" bIns="0" rtlCol="0">
            <a:spAutoFit/>
          </a:bodyPr>
          <a:lstStyle/>
          <a:p>
            <a:pPr marL="12700" algn="l">
              <a:lnSpc>
                <a:spcPct val="100000"/>
              </a:lnSpc>
              <a:spcBef>
                <a:spcPts val="490"/>
              </a:spcBef>
              <a:tabLst>
                <a:tab pos="268605" algn="l"/>
              </a:tabLst>
            </a:pPr>
            <a:r>
              <a:rPr sz="1800" b="0" spc="15" dirty="0">
                <a:solidFill>
                  <a:srgbClr val="2CA1BE"/>
                </a:solidFill>
                <a:latin typeface="Wingdings 3"/>
                <a:cs typeface="Wingdings 3"/>
              </a:rPr>
              <a:t></a:t>
            </a:r>
            <a:r>
              <a:rPr sz="1800" b="0" spc="15" dirty="0">
                <a:solidFill>
                  <a:srgbClr val="2CA1BE"/>
                </a:solidFill>
                <a:latin typeface="Times New Roman"/>
                <a:cs typeface="Times New Roman"/>
              </a:rPr>
              <a:t>	</a:t>
            </a:r>
            <a:r>
              <a:rPr sz="2700" b="0" spc="-5" dirty="0">
                <a:latin typeface="Lucida Sans Unicode"/>
                <a:cs typeface="Lucida Sans Unicode"/>
              </a:rPr>
              <a:t>Curves created </a:t>
            </a:r>
            <a:r>
              <a:rPr sz="2700" b="0" dirty="0">
                <a:latin typeface="Lucida Sans Unicode"/>
                <a:cs typeface="Lucida Sans Unicode"/>
              </a:rPr>
              <a:t>by</a:t>
            </a:r>
            <a:r>
              <a:rPr sz="2700" b="0" spc="-35" dirty="0">
                <a:latin typeface="Lucida Sans Unicode"/>
                <a:cs typeface="Lucida Sans Unicode"/>
              </a:rPr>
              <a:t> </a:t>
            </a:r>
            <a:r>
              <a:rPr sz="2700" b="0" spc="-5" dirty="0">
                <a:latin typeface="Lucida Sans Unicode"/>
                <a:cs typeface="Lucida Sans Unicode"/>
              </a:rPr>
              <a:t>iterations</a:t>
            </a:r>
            <a:endParaRPr sz="2700">
              <a:latin typeface="Lucida Sans Unicode"/>
              <a:cs typeface="Lucida Sans Unicode"/>
            </a:endParaRPr>
          </a:p>
          <a:p>
            <a:pPr marL="268605" marR="5080" indent="-256540" algn="l">
              <a:lnSpc>
                <a:spcPct val="100000"/>
              </a:lnSpc>
              <a:spcBef>
                <a:spcPts val="400"/>
              </a:spcBef>
              <a:tabLst>
                <a:tab pos="268605" algn="l"/>
              </a:tabLst>
            </a:pPr>
            <a:r>
              <a:rPr sz="1800" b="0" spc="20" dirty="0">
                <a:solidFill>
                  <a:srgbClr val="2CA1BE"/>
                </a:solidFill>
                <a:latin typeface="Wingdings 3"/>
                <a:cs typeface="Wingdings 3"/>
              </a:rPr>
              <a:t></a:t>
            </a:r>
            <a:r>
              <a:rPr sz="1800" b="0" spc="20" dirty="0">
                <a:solidFill>
                  <a:srgbClr val="2CA1BE"/>
                </a:solidFill>
                <a:latin typeface="Times New Roman"/>
                <a:cs typeface="Times New Roman"/>
              </a:rPr>
              <a:t>	</a:t>
            </a:r>
            <a:r>
              <a:rPr sz="2700" b="0" spc="-5" dirty="0">
                <a:latin typeface="Lucida Sans Unicode"/>
                <a:cs typeface="Lucida Sans Unicode"/>
              </a:rPr>
              <a:t>Formulas repeated with </a:t>
            </a:r>
            <a:r>
              <a:rPr sz="2700" b="0" dirty="0">
                <a:latin typeface="Lucida Sans Unicode"/>
                <a:cs typeface="Lucida Sans Unicode"/>
              </a:rPr>
              <a:t>slightly </a:t>
            </a:r>
            <a:r>
              <a:rPr sz="2700" b="0" spc="-5" dirty="0">
                <a:latin typeface="Lucida Sans Unicode"/>
                <a:cs typeface="Lucida Sans Unicode"/>
              </a:rPr>
              <a:t>different  </a:t>
            </a:r>
            <a:r>
              <a:rPr sz="2700" b="0" dirty="0">
                <a:latin typeface="Lucida Sans Unicode"/>
                <a:cs typeface="Lucida Sans Unicode"/>
              </a:rPr>
              <a:t>values </a:t>
            </a:r>
            <a:r>
              <a:rPr sz="2700" b="0" spc="-10" dirty="0">
                <a:latin typeface="Lucida Sans Unicode"/>
                <a:cs typeface="Lucida Sans Unicode"/>
              </a:rPr>
              <a:t>over </a:t>
            </a:r>
            <a:r>
              <a:rPr sz="2700" b="0" spc="-5" dirty="0">
                <a:latin typeface="Lucida Sans Unicode"/>
                <a:cs typeface="Lucida Sans Unicode"/>
              </a:rPr>
              <a:t>and over again</a:t>
            </a:r>
            <a:endParaRPr sz="2700">
              <a:latin typeface="Lucida Sans Unicode"/>
              <a:cs typeface="Lucida Sans Unicode"/>
            </a:endParaRPr>
          </a:p>
        </p:txBody>
      </p:sp>
      <p:sp>
        <p:nvSpPr>
          <p:cNvPr id="3" name="object 3"/>
          <p:cNvSpPr/>
          <p:nvPr/>
        </p:nvSpPr>
        <p:spPr>
          <a:xfrm>
            <a:off x="582549" y="562355"/>
            <a:ext cx="6639304" cy="554736"/>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8153400" cy="3693319"/>
          </a:xfrm>
          <a:prstGeom prst="rect">
            <a:avLst/>
          </a:prstGeom>
        </p:spPr>
        <p:txBody>
          <a:bodyPr wrap="square">
            <a:spAutoFit/>
          </a:bodyPr>
          <a:lstStyle/>
          <a:p>
            <a:r>
              <a:rPr lang="en-US" b="1" dirty="0"/>
              <a:t>Multimedia in Entertainment</a:t>
            </a:r>
            <a:r>
              <a:rPr lang="en-US" dirty="0"/>
              <a:t>- By using multimedia marketing of new products can be greatly enhanced. Multimedia boost communication on an affordable cost opened the way for the marketing and advertising personnel. Presentation that have flying banners, video transitions, animations, and sound effects are some of the elements used in composing a multimedia based advertisement to appeal to the consumer in a way never used before and promote the sale of the products</a:t>
            </a:r>
            <a:r>
              <a:rPr lang="en-US" dirty="0" smtClean="0"/>
              <a:t>.</a:t>
            </a:r>
          </a:p>
          <a:p>
            <a:endParaRPr lang="en-US" dirty="0"/>
          </a:p>
          <a:p>
            <a:r>
              <a:rPr lang="en-US" b="1" dirty="0"/>
              <a:t>Multimedia in Education</a:t>
            </a:r>
            <a:r>
              <a:rPr lang="en-US" dirty="0"/>
              <a:t>- Many computer games with focus on education are now available. Consider an example of an educational game which plays various rhymes for kids. The child can paint the pictures, increase reduce size of various objects etc apart from just playing the </a:t>
            </a:r>
            <a:r>
              <a:rPr lang="en-US" dirty="0" err="1"/>
              <a:t>rhymes.Several</a:t>
            </a:r>
            <a:r>
              <a:rPr lang="en-US" dirty="0"/>
              <a:t> other multimedia packages are available in the market which provide a lot of detailed information and playing capabilities to kids.</a:t>
            </a:r>
          </a:p>
        </p:txBody>
      </p:sp>
      <p:sp>
        <p:nvSpPr>
          <p:cNvPr id="3" name="Rectangle 2"/>
          <p:cNvSpPr/>
          <p:nvPr/>
        </p:nvSpPr>
        <p:spPr>
          <a:xfrm>
            <a:off x="0" y="3657600"/>
            <a:ext cx="8001000" cy="2585323"/>
          </a:xfrm>
          <a:prstGeom prst="rect">
            <a:avLst/>
          </a:prstGeom>
        </p:spPr>
        <p:txBody>
          <a:bodyPr wrap="square">
            <a:spAutoFit/>
          </a:bodyPr>
          <a:lstStyle/>
          <a:p>
            <a:r>
              <a:rPr lang="en-US" b="1" dirty="0"/>
              <a:t>Multimedia in Bank</a:t>
            </a:r>
            <a:r>
              <a:rPr lang="en-US" dirty="0"/>
              <a:t>- Bank is another public place where multimedia is finding more and more application in recent times. People go to bank to open saving/current accounts, deposit funds, withdraw money, know various financial schemes of the bank, obtain loans etc. Every bank has a lot of information which it wants to impart to in customers. For this purpose, it can use multimedia in many ways. Bank also displays information about its various schemes on a PC monitor placed in the rest area for customers. Today on-line and internet banking have become very popular. These use multimedia extensively. Multimedia is thus helping banks give service to their customers and also in educating them about banks attractive finance schemes.</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45668" y="1415891"/>
            <a:ext cx="5509895" cy="2336165"/>
          </a:xfrm>
          <a:prstGeom prst="rect">
            <a:avLst/>
          </a:prstGeom>
        </p:spPr>
        <p:txBody>
          <a:bodyPr vert="horz" wrap="square" lIns="0" tIns="62230" rIns="0" bIns="0" rtlCol="0">
            <a:spAutoFit/>
          </a:bodyPr>
          <a:lstStyle/>
          <a:p>
            <a:pPr marL="12700">
              <a:lnSpc>
                <a:spcPct val="100000"/>
              </a:lnSpc>
              <a:spcBef>
                <a:spcPts val="490"/>
              </a:spcBef>
              <a:tabLst>
                <a:tab pos="268605" algn="l"/>
              </a:tabLst>
            </a:pPr>
            <a:r>
              <a:rPr sz="1800" spc="15" dirty="0">
                <a:solidFill>
                  <a:srgbClr val="2CA1BE"/>
                </a:solidFill>
                <a:latin typeface="Wingdings 3"/>
                <a:cs typeface="Wingdings 3"/>
              </a:rPr>
              <a:t></a:t>
            </a:r>
            <a:r>
              <a:rPr sz="1800" spc="15" dirty="0">
                <a:solidFill>
                  <a:srgbClr val="2CA1BE"/>
                </a:solidFill>
                <a:latin typeface="Times New Roman"/>
                <a:cs typeface="Times New Roman"/>
              </a:rPr>
              <a:t>	</a:t>
            </a:r>
            <a:r>
              <a:rPr sz="2700" dirty="0">
                <a:latin typeface="Lucida Sans Unicode"/>
                <a:cs typeface="Lucida Sans Unicode"/>
              </a:rPr>
              <a:t>Hilberts</a:t>
            </a:r>
            <a:r>
              <a:rPr sz="2700" spc="-25" dirty="0">
                <a:latin typeface="Lucida Sans Unicode"/>
                <a:cs typeface="Lucida Sans Unicode"/>
              </a:rPr>
              <a:t> </a:t>
            </a:r>
            <a:r>
              <a:rPr sz="2700" dirty="0">
                <a:latin typeface="Lucida Sans Unicode"/>
                <a:cs typeface="Lucida Sans Unicode"/>
              </a:rPr>
              <a:t>Curve</a:t>
            </a:r>
            <a:endParaRPr sz="2700">
              <a:latin typeface="Lucida Sans Unicode"/>
              <a:cs typeface="Lucida Sans Unicode"/>
            </a:endParaRPr>
          </a:p>
          <a:p>
            <a:pPr marL="12700">
              <a:lnSpc>
                <a:spcPct val="100000"/>
              </a:lnSpc>
              <a:spcBef>
                <a:spcPts val="400"/>
              </a:spcBef>
              <a:tabLst>
                <a:tab pos="268605" algn="l"/>
              </a:tabLst>
            </a:pPr>
            <a:r>
              <a:rPr sz="1800" spc="20" dirty="0">
                <a:solidFill>
                  <a:srgbClr val="2CA1BE"/>
                </a:solidFill>
                <a:latin typeface="Wingdings 3"/>
                <a:cs typeface="Wingdings 3"/>
              </a:rPr>
              <a:t></a:t>
            </a:r>
            <a:r>
              <a:rPr sz="1800" spc="20" dirty="0">
                <a:solidFill>
                  <a:srgbClr val="2CA1BE"/>
                </a:solidFill>
                <a:latin typeface="Times New Roman"/>
                <a:cs typeface="Times New Roman"/>
              </a:rPr>
              <a:t>	</a:t>
            </a:r>
            <a:r>
              <a:rPr sz="2700" dirty="0">
                <a:latin typeface="Lucida Sans Unicode"/>
                <a:cs typeface="Lucida Sans Unicode"/>
              </a:rPr>
              <a:t>Koch</a:t>
            </a:r>
            <a:r>
              <a:rPr sz="2700" spc="-5" dirty="0">
                <a:latin typeface="Lucida Sans Unicode"/>
                <a:cs typeface="Lucida Sans Unicode"/>
              </a:rPr>
              <a:t> Curve</a:t>
            </a:r>
            <a:endParaRPr sz="2700">
              <a:latin typeface="Lucida Sans Unicode"/>
              <a:cs typeface="Lucida Sans Unicode"/>
            </a:endParaRPr>
          </a:p>
          <a:p>
            <a:pPr marL="12700">
              <a:lnSpc>
                <a:spcPct val="100000"/>
              </a:lnSpc>
              <a:spcBef>
                <a:spcPts val="395"/>
              </a:spcBef>
              <a:tabLst>
                <a:tab pos="268605" algn="l"/>
              </a:tabLst>
            </a:pPr>
            <a:r>
              <a:rPr sz="1800" spc="15" dirty="0">
                <a:solidFill>
                  <a:srgbClr val="2CA1BE"/>
                </a:solidFill>
                <a:latin typeface="Wingdings 3"/>
                <a:cs typeface="Wingdings 3"/>
              </a:rPr>
              <a:t></a:t>
            </a:r>
            <a:r>
              <a:rPr sz="1800" spc="15" dirty="0">
                <a:solidFill>
                  <a:srgbClr val="2CA1BE"/>
                </a:solidFill>
                <a:latin typeface="Times New Roman"/>
                <a:cs typeface="Times New Roman"/>
              </a:rPr>
              <a:t>	</a:t>
            </a:r>
            <a:r>
              <a:rPr sz="2700" spc="-5" dirty="0">
                <a:latin typeface="Lucida Sans Unicode"/>
                <a:cs typeface="Lucida Sans Unicode"/>
              </a:rPr>
              <a:t>Dragon</a:t>
            </a:r>
            <a:r>
              <a:rPr sz="2700" spc="-10" dirty="0">
                <a:latin typeface="Lucida Sans Unicode"/>
                <a:cs typeface="Lucida Sans Unicode"/>
              </a:rPr>
              <a:t> </a:t>
            </a:r>
            <a:r>
              <a:rPr sz="2700" dirty="0">
                <a:latin typeface="Lucida Sans Unicode"/>
                <a:cs typeface="Lucida Sans Unicode"/>
              </a:rPr>
              <a:t>Curve</a:t>
            </a:r>
            <a:endParaRPr sz="2700">
              <a:latin typeface="Lucida Sans Unicode"/>
              <a:cs typeface="Lucida Sans Unicode"/>
            </a:endParaRPr>
          </a:p>
          <a:p>
            <a:pPr marL="12700">
              <a:lnSpc>
                <a:spcPct val="100000"/>
              </a:lnSpc>
              <a:spcBef>
                <a:spcPts val="409"/>
              </a:spcBef>
              <a:tabLst>
                <a:tab pos="268605" algn="l"/>
              </a:tabLst>
            </a:pPr>
            <a:r>
              <a:rPr sz="1800" spc="15" dirty="0">
                <a:solidFill>
                  <a:srgbClr val="2CA1BE"/>
                </a:solidFill>
                <a:latin typeface="Wingdings 3"/>
                <a:cs typeface="Wingdings 3"/>
              </a:rPr>
              <a:t></a:t>
            </a:r>
            <a:r>
              <a:rPr sz="1800" spc="15" dirty="0">
                <a:solidFill>
                  <a:srgbClr val="2CA1BE"/>
                </a:solidFill>
                <a:latin typeface="Times New Roman"/>
                <a:cs typeface="Times New Roman"/>
              </a:rPr>
              <a:t>	</a:t>
            </a:r>
            <a:r>
              <a:rPr sz="2700" dirty="0">
                <a:latin typeface="Lucida Sans Unicode"/>
                <a:cs typeface="Lucida Sans Unicode"/>
              </a:rPr>
              <a:t>Space filling </a:t>
            </a:r>
            <a:r>
              <a:rPr sz="2700" spc="-5" dirty="0">
                <a:latin typeface="Lucida Sans Unicode"/>
                <a:cs typeface="Lucida Sans Unicode"/>
              </a:rPr>
              <a:t>Curve/Piano</a:t>
            </a:r>
            <a:r>
              <a:rPr sz="2700" spc="-114" dirty="0">
                <a:latin typeface="Lucida Sans Unicode"/>
                <a:cs typeface="Lucida Sans Unicode"/>
              </a:rPr>
              <a:t> </a:t>
            </a:r>
            <a:r>
              <a:rPr sz="2700" spc="-5" dirty="0">
                <a:latin typeface="Lucida Sans Unicode"/>
                <a:cs typeface="Lucida Sans Unicode"/>
              </a:rPr>
              <a:t>Curve</a:t>
            </a:r>
            <a:endParaRPr sz="2700">
              <a:latin typeface="Lucida Sans Unicode"/>
              <a:cs typeface="Lucida Sans Unicode"/>
            </a:endParaRPr>
          </a:p>
          <a:p>
            <a:pPr marL="12700">
              <a:lnSpc>
                <a:spcPct val="100000"/>
              </a:lnSpc>
              <a:spcBef>
                <a:spcPts val="395"/>
              </a:spcBef>
              <a:tabLst>
                <a:tab pos="268605" algn="l"/>
              </a:tabLst>
            </a:pPr>
            <a:r>
              <a:rPr sz="1800" spc="20" dirty="0">
                <a:solidFill>
                  <a:srgbClr val="2CA1BE"/>
                </a:solidFill>
                <a:latin typeface="Wingdings 3"/>
                <a:cs typeface="Wingdings 3"/>
              </a:rPr>
              <a:t></a:t>
            </a:r>
            <a:r>
              <a:rPr sz="1800" spc="20" dirty="0">
                <a:solidFill>
                  <a:srgbClr val="2CA1BE"/>
                </a:solidFill>
                <a:latin typeface="Times New Roman"/>
                <a:cs typeface="Times New Roman"/>
              </a:rPr>
              <a:t>	</a:t>
            </a:r>
            <a:r>
              <a:rPr sz="2700" dirty="0">
                <a:latin typeface="Lucida Sans Unicode"/>
                <a:cs typeface="Lucida Sans Unicode"/>
              </a:rPr>
              <a:t>C</a:t>
            </a:r>
            <a:r>
              <a:rPr sz="2700" spc="-20" dirty="0">
                <a:latin typeface="Lucida Sans Unicode"/>
                <a:cs typeface="Lucida Sans Unicode"/>
              </a:rPr>
              <a:t> </a:t>
            </a:r>
            <a:r>
              <a:rPr sz="2700" spc="-5" dirty="0">
                <a:latin typeface="Lucida Sans Unicode"/>
                <a:cs typeface="Lucida Sans Unicode"/>
              </a:rPr>
              <a:t>Curve</a:t>
            </a:r>
            <a:endParaRPr sz="2700">
              <a:latin typeface="Lucida Sans Unicode"/>
              <a:cs typeface="Lucida Sans Unicode"/>
            </a:endParaRPr>
          </a:p>
        </p:txBody>
      </p:sp>
      <p:sp>
        <p:nvSpPr>
          <p:cNvPr id="3" name="object 3"/>
          <p:cNvSpPr/>
          <p:nvPr/>
        </p:nvSpPr>
        <p:spPr>
          <a:xfrm>
            <a:off x="530351" y="592836"/>
            <a:ext cx="1499616" cy="524256"/>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579516" y="313943"/>
            <a:ext cx="3205702" cy="406376"/>
          </a:xfrm>
          <a:prstGeom prst="rect">
            <a:avLst/>
          </a:prstGeom>
          <a:blipFill>
            <a:blip r:embed="rId2" cstate="print"/>
            <a:stretch>
              <a:fillRect/>
            </a:stretch>
          </a:blipFill>
        </p:spPr>
        <p:txBody>
          <a:bodyPr wrap="square" lIns="0" tIns="0" rIns="0" bIns="0" rtlCol="0"/>
          <a:lstStyle/>
          <a:p>
            <a:endParaRPr/>
          </a:p>
        </p:txBody>
      </p:sp>
      <p:sp>
        <p:nvSpPr>
          <p:cNvPr id="3" name="object 3"/>
          <p:cNvSpPr txBox="1"/>
          <p:nvPr/>
        </p:nvSpPr>
        <p:spPr>
          <a:xfrm>
            <a:off x="645668" y="1465834"/>
            <a:ext cx="7656195" cy="2595880"/>
          </a:xfrm>
          <a:prstGeom prst="rect">
            <a:avLst/>
          </a:prstGeom>
        </p:spPr>
        <p:txBody>
          <a:bodyPr vert="horz" wrap="square" lIns="0" tIns="12700" rIns="0" bIns="0" rtlCol="0">
            <a:spAutoFit/>
          </a:bodyPr>
          <a:lstStyle/>
          <a:p>
            <a:pPr marL="268605" marR="1136650" indent="-256540">
              <a:lnSpc>
                <a:spcPct val="100000"/>
              </a:lnSpc>
              <a:spcBef>
                <a:spcPts val="100"/>
              </a:spcBef>
              <a:tabLst>
                <a:tab pos="268605" algn="l"/>
              </a:tabLst>
            </a:pPr>
            <a:r>
              <a:rPr sz="1800" spc="15" dirty="0">
                <a:solidFill>
                  <a:srgbClr val="2CA1BE"/>
                </a:solidFill>
                <a:latin typeface="Wingdings 3"/>
                <a:cs typeface="Wingdings 3"/>
              </a:rPr>
              <a:t></a:t>
            </a:r>
            <a:r>
              <a:rPr sz="1800" spc="15" dirty="0">
                <a:solidFill>
                  <a:srgbClr val="2CA1BE"/>
                </a:solidFill>
                <a:latin typeface="Times New Roman"/>
                <a:cs typeface="Times New Roman"/>
              </a:rPr>
              <a:t>	</a:t>
            </a:r>
            <a:r>
              <a:rPr sz="2700" spc="-5" dirty="0">
                <a:latin typeface="Lucida Sans Unicode"/>
                <a:cs typeface="Lucida Sans Unicode"/>
              </a:rPr>
              <a:t>It </a:t>
            </a:r>
            <a:r>
              <a:rPr sz="2700" dirty="0">
                <a:latin typeface="Lucida Sans Unicode"/>
                <a:cs typeface="Lucida Sans Unicode"/>
              </a:rPr>
              <a:t>was </a:t>
            </a:r>
            <a:r>
              <a:rPr sz="2700" spc="-5" dirty="0">
                <a:latin typeface="Lucida Sans Unicode"/>
                <a:cs typeface="Lucida Sans Unicode"/>
              </a:rPr>
              <a:t>described </a:t>
            </a:r>
            <a:r>
              <a:rPr sz="2700" dirty="0">
                <a:latin typeface="Lucida Sans Unicode"/>
                <a:cs typeface="Lucida Sans Unicode"/>
              </a:rPr>
              <a:t>by </a:t>
            </a:r>
            <a:r>
              <a:rPr sz="2700" spc="-5" dirty="0">
                <a:latin typeface="Lucida Sans Unicode"/>
                <a:cs typeface="Lucida Sans Unicode"/>
              </a:rPr>
              <a:t>the </a:t>
            </a:r>
            <a:r>
              <a:rPr sz="2700" dirty="0">
                <a:latin typeface="Lucida Sans Unicode"/>
                <a:cs typeface="Lucida Sans Unicode"/>
              </a:rPr>
              <a:t>German  </a:t>
            </a:r>
            <a:r>
              <a:rPr sz="2700" spc="-5" dirty="0">
                <a:latin typeface="Lucida Sans Unicode"/>
                <a:cs typeface="Lucida Sans Unicode"/>
              </a:rPr>
              <a:t>mathematician David </a:t>
            </a:r>
            <a:r>
              <a:rPr sz="2700" dirty="0">
                <a:latin typeface="Lucida Sans Unicode"/>
                <a:cs typeface="Lucida Sans Unicode"/>
              </a:rPr>
              <a:t>Hilbert </a:t>
            </a:r>
            <a:r>
              <a:rPr sz="2700" spc="-5" dirty="0">
                <a:latin typeface="Lucida Sans Unicode"/>
                <a:cs typeface="Lucida Sans Unicode"/>
              </a:rPr>
              <a:t>in</a:t>
            </a:r>
            <a:r>
              <a:rPr sz="2700" spc="-50" dirty="0">
                <a:latin typeface="Lucida Sans Unicode"/>
                <a:cs typeface="Lucida Sans Unicode"/>
              </a:rPr>
              <a:t> </a:t>
            </a:r>
            <a:r>
              <a:rPr sz="2700" spc="-5" dirty="0">
                <a:latin typeface="Lucida Sans Unicode"/>
                <a:cs typeface="Lucida Sans Unicode"/>
              </a:rPr>
              <a:t>1891.</a:t>
            </a:r>
            <a:endParaRPr sz="2700">
              <a:latin typeface="Lucida Sans Unicode"/>
              <a:cs typeface="Lucida Sans Unicode"/>
            </a:endParaRPr>
          </a:p>
          <a:p>
            <a:pPr marL="12700">
              <a:lnSpc>
                <a:spcPct val="100000"/>
              </a:lnSpc>
              <a:spcBef>
                <a:spcPts val="395"/>
              </a:spcBef>
              <a:tabLst>
                <a:tab pos="268605" algn="l"/>
              </a:tabLst>
            </a:pPr>
            <a:r>
              <a:rPr sz="1800" spc="15" dirty="0">
                <a:solidFill>
                  <a:srgbClr val="2CA1BE"/>
                </a:solidFill>
                <a:latin typeface="Wingdings 3"/>
                <a:cs typeface="Wingdings 3"/>
              </a:rPr>
              <a:t></a:t>
            </a:r>
            <a:r>
              <a:rPr sz="1800" spc="15" dirty="0">
                <a:solidFill>
                  <a:srgbClr val="2CA1BE"/>
                </a:solidFill>
                <a:latin typeface="Times New Roman"/>
                <a:cs typeface="Times New Roman"/>
              </a:rPr>
              <a:t>	</a:t>
            </a:r>
            <a:r>
              <a:rPr sz="2700" spc="-5" dirty="0">
                <a:latin typeface="Lucida Sans Unicode"/>
                <a:cs typeface="Lucida Sans Unicode"/>
              </a:rPr>
              <a:t>The </a:t>
            </a:r>
            <a:r>
              <a:rPr sz="2700" dirty="0">
                <a:latin typeface="Lucida Sans Unicode"/>
                <a:cs typeface="Lucida Sans Unicode"/>
              </a:rPr>
              <a:t>Hilbert </a:t>
            </a:r>
            <a:r>
              <a:rPr sz="2700" spc="-5" dirty="0">
                <a:latin typeface="Lucida Sans Unicode"/>
                <a:cs typeface="Lucida Sans Unicode"/>
              </a:rPr>
              <a:t>curve is </a:t>
            </a:r>
            <a:r>
              <a:rPr sz="2700" dirty="0">
                <a:latin typeface="Lucida Sans Unicode"/>
                <a:cs typeface="Lucida Sans Unicode"/>
              </a:rPr>
              <a:t>a space filling</a:t>
            </a:r>
            <a:r>
              <a:rPr sz="2700" spc="-125" dirty="0">
                <a:latin typeface="Lucida Sans Unicode"/>
                <a:cs typeface="Lucida Sans Unicode"/>
              </a:rPr>
              <a:t> </a:t>
            </a:r>
            <a:r>
              <a:rPr sz="2700" spc="-10" dirty="0">
                <a:latin typeface="Lucida Sans Unicode"/>
                <a:cs typeface="Lucida Sans Unicode"/>
              </a:rPr>
              <a:t>curve.</a:t>
            </a:r>
            <a:endParaRPr sz="2700">
              <a:latin typeface="Lucida Sans Unicode"/>
              <a:cs typeface="Lucida Sans Unicode"/>
            </a:endParaRPr>
          </a:p>
          <a:p>
            <a:pPr marL="268605" marR="5080" indent="-256540">
              <a:lnSpc>
                <a:spcPct val="100000"/>
              </a:lnSpc>
              <a:spcBef>
                <a:spcPts val="400"/>
              </a:spcBef>
              <a:tabLst>
                <a:tab pos="268605" algn="l"/>
              </a:tabLst>
            </a:pPr>
            <a:r>
              <a:rPr sz="1800" spc="15" dirty="0">
                <a:solidFill>
                  <a:srgbClr val="2CA1BE"/>
                </a:solidFill>
                <a:latin typeface="Wingdings 3"/>
                <a:cs typeface="Wingdings 3"/>
              </a:rPr>
              <a:t></a:t>
            </a:r>
            <a:r>
              <a:rPr sz="1800" spc="15" dirty="0">
                <a:solidFill>
                  <a:srgbClr val="2CA1BE"/>
                </a:solidFill>
                <a:latin typeface="Times New Roman"/>
                <a:cs typeface="Times New Roman"/>
              </a:rPr>
              <a:t>	</a:t>
            </a:r>
            <a:r>
              <a:rPr sz="2700" spc="-5" dirty="0">
                <a:latin typeface="Lucida Sans Unicode"/>
                <a:cs typeface="Lucida Sans Unicode"/>
              </a:rPr>
              <a:t>It </a:t>
            </a:r>
            <a:r>
              <a:rPr sz="2700" dirty="0">
                <a:latin typeface="Lucida Sans Unicode"/>
                <a:cs typeface="Lucida Sans Unicode"/>
              </a:rPr>
              <a:t>visits </a:t>
            </a:r>
            <a:r>
              <a:rPr sz="2700" spc="-10" dirty="0">
                <a:latin typeface="Lucida Sans Unicode"/>
                <a:cs typeface="Lucida Sans Unicode"/>
              </a:rPr>
              <a:t>every </a:t>
            </a:r>
            <a:r>
              <a:rPr sz="2700" spc="-5" dirty="0">
                <a:latin typeface="Lucida Sans Unicode"/>
                <a:cs typeface="Lucida Sans Unicode"/>
              </a:rPr>
              <a:t>point in </a:t>
            </a:r>
            <a:r>
              <a:rPr sz="2700" dirty="0">
                <a:latin typeface="Lucida Sans Unicode"/>
                <a:cs typeface="Lucida Sans Unicode"/>
              </a:rPr>
              <a:t>a </a:t>
            </a:r>
            <a:r>
              <a:rPr sz="2700" spc="-5" dirty="0">
                <a:latin typeface="Lucida Sans Unicode"/>
                <a:cs typeface="Lucida Sans Unicode"/>
              </a:rPr>
              <a:t>square </a:t>
            </a:r>
            <a:r>
              <a:rPr sz="2700" dirty="0">
                <a:latin typeface="Lucida Sans Unicode"/>
                <a:cs typeface="Lucida Sans Unicode"/>
              </a:rPr>
              <a:t>grid with a  size </a:t>
            </a:r>
            <a:r>
              <a:rPr sz="2700" spc="-5" dirty="0">
                <a:latin typeface="Lucida Sans Unicode"/>
                <a:cs typeface="Lucida Sans Unicode"/>
              </a:rPr>
              <a:t>of </a:t>
            </a:r>
            <a:r>
              <a:rPr sz="2700" spc="-10" dirty="0">
                <a:latin typeface="Lucida Sans Unicode"/>
                <a:cs typeface="Lucida Sans Unicode"/>
              </a:rPr>
              <a:t>2×2, </a:t>
            </a:r>
            <a:r>
              <a:rPr sz="2700" spc="-5" dirty="0">
                <a:latin typeface="Lucida Sans Unicode"/>
                <a:cs typeface="Lucida Sans Unicode"/>
              </a:rPr>
              <a:t>4×4, 8×8, 16×16, or any</a:t>
            </a:r>
            <a:r>
              <a:rPr sz="2700" spc="25" dirty="0">
                <a:latin typeface="Lucida Sans Unicode"/>
                <a:cs typeface="Lucida Sans Unicode"/>
              </a:rPr>
              <a:t> </a:t>
            </a:r>
            <a:r>
              <a:rPr sz="2700" spc="-10" dirty="0">
                <a:latin typeface="Lucida Sans Unicode"/>
                <a:cs typeface="Lucida Sans Unicode"/>
              </a:rPr>
              <a:t>other</a:t>
            </a:r>
            <a:endParaRPr sz="2700">
              <a:latin typeface="Lucida Sans Unicode"/>
              <a:cs typeface="Lucida Sans Unicode"/>
            </a:endParaRPr>
          </a:p>
          <a:p>
            <a:pPr marL="268605">
              <a:lnSpc>
                <a:spcPct val="100000"/>
              </a:lnSpc>
            </a:pPr>
            <a:r>
              <a:rPr sz="2700" spc="-5" dirty="0">
                <a:latin typeface="Lucida Sans Unicode"/>
                <a:cs typeface="Lucida Sans Unicode"/>
              </a:rPr>
              <a:t>power of</a:t>
            </a:r>
            <a:r>
              <a:rPr sz="2700" spc="-25" dirty="0">
                <a:latin typeface="Lucida Sans Unicode"/>
                <a:cs typeface="Lucida Sans Unicode"/>
              </a:rPr>
              <a:t> </a:t>
            </a:r>
            <a:r>
              <a:rPr sz="2700" spc="-5" dirty="0">
                <a:latin typeface="Lucida Sans Unicode"/>
                <a:cs typeface="Lucida Sans Unicode"/>
              </a:rPr>
              <a:t>2.</a:t>
            </a:r>
            <a:endParaRPr sz="2700">
              <a:latin typeface="Lucida Sans Unicode"/>
              <a:cs typeface="Lucida Sans Unicode"/>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541019" y="711708"/>
            <a:ext cx="7043928" cy="397219"/>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772668" y="2564892"/>
            <a:ext cx="928369" cy="946785"/>
          </a:xfrm>
          <a:custGeom>
            <a:avLst/>
            <a:gdLst/>
            <a:ahLst/>
            <a:cxnLst/>
            <a:rect l="l" t="t" r="r" b="b"/>
            <a:pathLst>
              <a:path w="928369" h="946785">
                <a:moveTo>
                  <a:pt x="0" y="946403"/>
                </a:moveTo>
                <a:lnTo>
                  <a:pt x="928116" y="946403"/>
                </a:lnTo>
                <a:lnTo>
                  <a:pt x="928116" y="0"/>
                </a:lnTo>
                <a:lnTo>
                  <a:pt x="0" y="0"/>
                </a:lnTo>
                <a:lnTo>
                  <a:pt x="0" y="946403"/>
                </a:lnTo>
                <a:close/>
              </a:path>
            </a:pathLst>
          </a:custGeom>
          <a:ln w="9144">
            <a:solidFill>
              <a:srgbClr val="000000"/>
            </a:solidFill>
          </a:ln>
        </p:spPr>
        <p:txBody>
          <a:bodyPr wrap="square" lIns="0" tIns="0" rIns="0" bIns="0" rtlCol="0"/>
          <a:lstStyle/>
          <a:p>
            <a:endParaRPr/>
          </a:p>
        </p:txBody>
      </p:sp>
      <p:sp>
        <p:nvSpPr>
          <p:cNvPr id="4" name="object 4"/>
          <p:cNvSpPr/>
          <p:nvPr/>
        </p:nvSpPr>
        <p:spPr>
          <a:xfrm>
            <a:off x="772668" y="3511296"/>
            <a:ext cx="928116" cy="947927"/>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772668" y="3511296"/>
            <a:ext cx="928369" cy="948055"/>
          </a:xfrm>
          <a:custGeom>
            <a:avLst/>
            <a:gdLst/>
            <a:ahLst/>
            <a:cxnLst/>
            <a:rect l="l" t="t" r="r" b="b"/>
            <a:pathLst>
              <a:path w="928369" h="948054">
                <a:moveTo>
                  <a:pt x="0" y="947927"/>
                </a:moveTo>
                <a:lnTo>
                  <a:pt x="928116" y="947927"/>
                </a:lnTo>
                <a:lnTo>
                  <a:pt x="928116" y="0"/>
                </a:lnTo>
                <a:lnTo>
                  <a:pt x="0" y="0"/>
                </a:lnTo>
                <a:lnTo>
                  <a:pt x="0" y="947927"/>
                </a:lnTo>
                <a:close/>
              </a:path>
            </a:pathLst>
          </a:custGeom>
          <a:ln w="9144">
            <a:solidFill>
              <a:srgbClr val="000000"/>
            </a:solidFill>
          </a:ln>
        </p:spPr>
        <p:txBody>
          <a:bodyPr wrap="square" lIns="0" tIns="0" rIns="0" bIns="0" rtlCol="0"/>
          <a:lstStyle/>
          <a:p>
            <a:endParaRPr/>
          </a:p>
        </p:txBody>
      </p:sp>
      <p:sp>
        <p:nvSpPr>
          <p:cNvPr id="6" name="object 6"/>
          <p:cNvSpPr/>
          <p:nvPr/>
        </p:nvSpPr>
        <p:spPr>
          <a:xfrm>
            <a:off x="1700783" y="3511296"/>
            <a:ext cx="929640" cy="948055"/>
          </a:xfrm>
          <a:custGeom>
            <a:avLst/>
            <a:gdLst/>
            <a:ahLst/>
            <a:cxnLst/>
            <a:rect l="l" t="t" r="r" b="b"/>
            <a:pathLst>
              <a:path w="929639" h="948054">
                <a:moveTo>
                  <a:pt x="0" y="947927"/>
                </a:moveTo>
                <a:lnTo>
                  <a:pt x="929640" y="947927"/>
                </a:lnTo>
                <a:lnTo>
                  <a:pt x="929640" y="0"/>
                </a:lnTo>
                <a:lnTo>
                  <a:pt x="0" y="0"/>
                </a:lnTo>
                <a:lnTo>
                  <a:pt x="0" y="947927"/>
                </a:lnTo>
                <a:close/>
              </a:path>
            </a:pathLst>
          </a:custGeom>
          <a:ln w="9144">
            <a:solidFill>
              <a:srgbClr val="000000"/>
            </a:solidFill>
          </a:ln>
        </p:spPr>
        <p:txBody>
          <a:bodyPr wrap="square" lIns="0" tIns="0" rIns="0" bIns="0" rtlCol="0"/>
          <a:lstStyle/>
          <a:p>
            <a:endParaRPr/>
          </a:p>
        </p:txBody>
      </p:sp>
      <p:sp>
        <p:nvSpPr>
          <p:cNvPr id="7" name="object 7"/>
          <p:cNvSpPr/>
          <p:nvPr/>
        </p:nvSpPr>
        <p:spPr>
          <a:xfrm>
            <a:off x="1700783" y="2564892"/>
            <a:ext cx="929640" cy="946785"/>
          </a:xfrm>
          <a:custGeom>
            <a:avLst/>
            <a:gdLst/>
            <a:ahLst/>
            <a:cxnLst/>
            <a:rect l="l" t="t" r="r" b="b"/>
            <a:pathLst>
              <a:path w="929639" h="946785">
                <a:moveTo>
                  <a:pt x="0" y="946403"/>
                </a:moveTo>
                <a:lnTo>
                  <a:pt x="929640" y="946403"/>
                </a:lnTo>
                <a:lnTo>
                  <a:pt x="929640" y="0"/>
                </a:lnTo>
                <a:lnTo>
                  <a:pt x="0" y="0"/>
                </a:lnTo>
                <a:lnTo>
                  <a:pt x="0" y="946403"/>
                </a:lnTo>
                <a:close/>
              </a:path>
            </a:pathLst>
          </a:custGeom>
          <a:ln w="9144">
            <a:solidFill>
              <a:srgbClr val="000000"/>
            </a:solidFill>
          </a:ln>
        </p:spPr>
        <p:txBody>
          <a:bodyPr wrap="square" lIns="0" tIns="0" rIns="0" bIns="0" rtlCol="0"/>
          <a:lstStyle/>
          <a:p>
            <a:endParaRPr/>
          </a:p>
        </p:txBody>
      </p:sp>
      <p:sp>
        <p:nvSpPr>
          <p:cNvPr id="8" name="object 8"/>
          <p:cNvSpPr/>
          <p:nvPr/>
        </p:nvSpPr>
        <p:spPr>
          <a:xfrm>
            <a:off x="1238250" y="3039617"/>
            <a:ext cx="0" cy="946785"/>
          </a:xfrm>
          <a:custGeom>
            <a:avLst/>
            <a:gdLst/>
            <a:ahLst/>
            <a:cxnLst/>
            <a:rect l="l" t="t" r="r" b="b"/>
            <a:pathLst>
              <a:path h="946785">
                <a:moveTo>
                  <a:pt x="0" y="946404"/>
                </a:moveTo>
                <a:lnTo>
                  <a:pt x="0" y="0"/>
                </a:lnTo>
              </a:path>
            </a:pathLst>
          </a:custGeom>
          <a:ln w="25908">
            <a:solidFill>
              <a:srgbClr val="000000"/>
            </a:solidFill>
          </a:ln>
        </p:spPr>
        <p:txBody>
          <a:bodyPr wrap="square" lIns="0" tIns="0" rIns="0" bIns="0" rtlCol="0"/>
          <a:lstStyle/>
          <a:p>
            <a:endParaRPr/>
          </a:p>
        </p:txBody>
      </p:sp>
      <p:sp>
        <p:nvSpPr>
          <p:cNvPr id="9" name="object 9"/>
          <p:cNvSpPr/>
          <p:nvPr/>
        </p:nvSpPr>
        <p:spPr>
          <a:xfrm>
            <a:off x="1238250" y="3039617"/>
            <a:ext cx="928369" cy="0"/>
          </a:xfrm>
          <a:custGeom>
            <a:avLst/>
            <a:gdLst/>
            <a:ahLst/>
            <a:cxnLst/>
            <a:rect l="l" t="t" r="r" b="b"/>
            <a:pathLst>
              <a:path w="928369">
                <a:moveTo>
                  <a:pt x="0" y="0"/>
                </a:moveTo>
                <a:lnTo>
                  <a:pt x="928116" y="0"/>
                </a:lnTo>
              </a:path>
            </a:pathLst>
          </a:custGeom>
          <a:ln w="25908">
            <a:solidFill>
              <a:srgbClr val="000000"/>
            </a:solidFill>
          </a:ln>
        </p:spPr>
        <p:txBody>
          <a:bodyPr wrap="square" lIns="0" tIns="0" rIns="0" bIns="0" rtlCol="0"/>
          <a:lstStyle/>
          <a:p>
            <a:endParaRPr/>
          </a:p>
        </p:txBody>
      </p:sp>
      <p:sp>
        <p:nvSpPr>
          <p:cNvPr id="10" name="object 10"/>
          <p:cNvSpPr/>
          <p:nvPr/>
        </p:nvSpPr>
        <p:spPr>
          <a:xfrm>
            <a:off x="2166366" y="3039617"/>
            <a:ext cx="0" cy="946785"/>
          </a:xfrm>
          <a:custGeom>
            <a:avLst/>
            <a:gdLst/>
            <a:ahLst/>
            <a:cxnLst/>
            <a:rect l="l" t="t" r="r" b="b"/>
            <a:pathLst>
              <a:path h="946785">
                <a:moveTo>
                  <a:pt x="0" y="0"/>
                </a:moveTo>
                <a:lnTo>
                  <a:pt x="0" y="946404"/>
                </a:lnTo>
              </a:path>
            </a:pathLst>
          </a:custGeom>
          <a:ln w="25908">
            <a:solidFill>
              <a:srgbClr val="000000"/>
            </a:solidFill>
          </a:ln>
        </p:spPr>
        <p:txBody>
          <a:bodyPr wrap="square" lIns="0" tIns="0" rIns="0" bIns="0" rtlCol="0"/>
          <a:lstStyle/>
          <a:p>
            <a:endParaRPr/>
          </a:p>
        </p:txBody>
      </p:sp>
      <p:sp>
        <p:nvSpPr>
          <p:cNvPr id="11" name="object 11"/>
          <p:cNvSpPr txBox="1"/>
          <p:nvPr/>
        </p:nvSpPr>
        <p:spPr>
          <a:xfrm>
            <a:off x="1084275" y="3835653"/>
            <a:ext cx="138430" cy="239395"/>
          </a:xfrm>
          <a:prstGeom prst="rect">
            <a:avLst/>
          </a:prstGeom>
        </p:spPr>
        <p:txBody>
          <a:bodyPr vert="horz" wrap="square" lIns="0" tIns="12700" rIns="0" bIns="0" rtlCol="0">
            <a:spAutoFit/>
          </a:bodyPr>
          <a:lstStyle/>
          <a:p>
            <a:pPr marL="12700">
              <a:lnSpc>
                <a:spcPct val="100000"/>
              </a:lnSpc>
              <a:spcBef>
                <a:spcPts val="100"/>
              </a:spcBef>
            </a:pPr>
            <a:r>
              <a:rPr sz="1400" dirty="0">
                <a:solidFill>
                  <a:srgbClr val="CC0000"/>
                </a:solidFill>
                <a:latin typeface="Lucida Sans Unicode"/>
                <a:cs typeface="Lucida Sans Unicode"/>
              </a:rPr>
              <a:t>1</a:t>
            </a:r>
            <a:endParaRPr sz="1400">
              <a:latin typeface="Lucida Sans Unicode"/>
              <a:cs typeface="Lucida Sans Unicode"/>
            </a:endParaRPr>
          </a:p>
        </p:txBody>
      </p:sp>
      <p:sp>
        <p:nvSpPr>
          <p:cNvPr id="12" name="object 12"/>
          <p:cNvSpPr txBox="1"/>
          <p:nvPr/>
        </p:nvSpPr>
        <p:spPr>
          <a:xfrm>
            <a:off x="1084275" y="2809113"/>
            <a:ext cx="138430" cy="239395"/>
          </a:xfrm>
          <a:prstGeom prst="rect">
            <a:avLst/>
          </a:prstGeom>
        </p:spPr>
        <p:txBody>
          <a:bodyPr vert="horz" wrap="square" lIns="0" tIns="13335" rIns="0" bIns="0" rtlCol="0">
            <a:spAutoFit/>
          </a:bodyPr>
          <a:lstStyle/>
          <a:p>
            <a:pPr marL="12700">
              <a:lnSpc>
                <a:spcPct val="100000"/>
              </a:lnSpc>
              <a:spcBef>
                <a:spcPts val="105"/>
              </a:spcBef>
            </a:pPr>
            <a:r>
              <a:rPr sz="1400" dirty="0">
                <a:solidFill>
                  <a:srgbClr val="CC0000"/>
                </a:solidFill>
                <a:latin typeface="Lucida Sans Unicode"/>
                <a:cs typeface="Lucida Sans Unicode"/>
              </a:rPr>
              <a:t>2</a:t>
            </a:r>
            <a:endParaRPr sz="1400">
              <a:latin typeface="Lucida Sans Unicode"/>
              <a:cs typeface="Lucida Sans Unicode"/>
            </a:endParaRPr>
          </a:p>
        </p:txBody>
      </p:sp>
      <p:sp>
        <p:nvSpPr>
          <p:cNvPr id="13" name="object 13"/>
          <p:cNvSpPr txBox="1"/>
          <p:nvPr/>
        </p:nvSpPr>
        <p:spPr>
          <a:xfrm>
            <a:off x="2244598" y="2809113"/>
            <a:ext cx="138430" cy="239395"/>
          </a:xfrm>
          <a:prstGeom prst="rect">
            <a:avLst/>
          </a:prstGeom>
        </p:spPr>
        <p:txBody>
          <a:bodyPr vert="horz" wrap="square" lIns="0" tIns="13335" rIns="0" bIns="0" rtlCol="0">
            <a:spAutoFit/>
          </a:bodyPr>
          <a:lstStyle/>
          <a:p>
            <a:pPr marL="12700">
              <a:lnSpc>
                <a:spcPct val="100000"/>
              </a:lnSpc>
              <a:spcBef>
                <a:spcPts val="105"/>
              </a:spcBef>
            </a:pPr>
            <a:r>
              <a:rPr sz="1400" dirty="0">
                <a:solidFill>
                  <a:srgbClr val="CC0000"/>
                </a:solidFill>
                <a:latin typeface="Lucida Sans Unicode"/>
                <a:cs typeface="Lucida Sans Unicode"/>
              </a:rPr>
              <a:t>3</a:t>
            </a:r>
            <a:endParaRPr sz="1400">
              <a:latin typeface="Lucida Sans Unicode"/>
              <a:cs typeface="Lucida Sans Unicode"/>
            </a:endParaRPr>
          </a:p>
        </p:txBody>
      </p:sp>
      <p:sp>
        <p:nvSpPr>
          <p:cNvPr id="14" name="object 14"/>
          <p:cNvSpPr txBox="1"/>
          <p:nvPr/>
        </p:nvSpPr>
        <p:spPr>
          <a:xfrm>
            <a:off x="2244598" y="3835653"/>
            <a:ext cx="138430" cy="239395"/>
          </a:xfrm>
          <a:prstGeom prst="rect">
            <a:avLst/>
          </a:prstGeom>
        </p:spPr>
        <p:txBody>
          <a:bodyPr vert="horz" wrap="square" lIns="0" tIns="12700" rIns="0" bIns="0" rtlCol="0">
            <a:spAutoFit/>
          </a:bodyPr>
          <a:lstStyle/>
          <a:p>
            <a:pPr marL="12700">
              <a:lnSpc>
                <a:spcPct val="100000"/>
              </a:lnSpc>
              <a:spcBef>
                <a:spcPts val="100"/>
              </a:spcBef>
            </a:pPr>
            <a:r>
              <a:rPr sz="1400" dirty="0">
                <a:solidFill>
                  <a:srgbClr val="CC0000"/>
                </a:solidFill>
                <a:latin typeface="Lucida Sans Unicode"/>
                <a:cs typeface="Lucida Sans Unicode"/>
              </a:rPr>
              <a:t>4</a:t>
            </a:r>
            <a:endParaRPr sz="1400">
              <a:latin typeface="Lucida Sans Unicode"/>
              <a:cs typeface="Lucida Sans Unicode"/>
            </a:endParaRPr>
          </a:p>
        </p:txBody>
      </p:sp>
      <p:sp>
        <p:nvSpPr>
          <p:cNvPr id="15" name="object 15"/>
          <p:cNvSpPr/>
          <p:nvPr/>
        </p:nvSpPr>
        <p:spPr>
          <a:xfrm>
            <a:off x="3712464" y="3038855"/>
            <a:ext cx="464820" cy="472440"/>
          </a:xfrm>
          <a:custGeom>
            <a:avLst/>
            <a:gdLst/>
            <a:ahLst/>
            <a:cxnLst/>
            <a:rect l="l" t="t" r="r" b="b"/>
            <a:pathLst>
              <a:path w="464820" h="472439">
                <a:moveTo>
                  <a:pt x="0" y="472439"/>
                </a:moveTo>
                <a:lnTo>
                  <a:pt x="464820" y="472439"/>
                </a:lnTo>
                <a:lnTo>
                  <a:pt x="464820" y="0"/>
                </a:lnTo>
                <a:lnTo>
                  <a:pt x="0" y="0"/>
                </a:lnTo>
                <a:lnTo>
                  <a:pt x="0" y="472439"/>
                </a:lnTo>
                <a:close/>
              </a:path>
            </a:pathLst>
          </a:custGeom>
          <a:ln w="9144">
            <a:solidFill>
              <a:srgbClr val="000000"/>
            </a:solidFill>
          </a:ln>
        </p:spPr>
        <p:txBody>
          <a:bodyPr wrap="square" lIns="0" tIns="0" rIns="0" bIns="0" rtlCol="0"/>
          <a:lstStyle/>
          <a:p>
            <a:endParaRPr/>
          </a:p>
        </p:txBody>
      </p:sp>
      <p:sp>
        <p:nvSpPr>
          <p:cNvPr id="16" name="object 16"/>
          <p:cNvSpPr/>
          <p:nvPr/>
        </p:nvSpPr>
        <p:spPr>
          <a:xfrm>
            <a:off x="3249167" y="2564892"/>
            <a:ext cx="463550" cy="474345"/>
          </a:xfrm>
          <a:custGeom>
            <a:avLst/>
            <a:gdLst/>
            <a:ahLst/>
            <a:cxnLst/>
            <a:rect l="l" t="t" r="r" b="b"/>
            <a:pathLst>
              <a:path w="463550" h="474344">
                <a:moveTo>
                  <a:pt x="0" y="473963"/>
                </a:moveTo>
                <a:lnTo>
                  <a:pt x="463295" y="473963"/>
                </a:lnTo>
                <a:lnTo>
                  <a:pt x="463295" y="0"/>
                </a:lnTo>
                <a:lnTo>
                  <a:pt x="0" y="0"/>
                </a:lnTo>
                <a:lnTo>
                  <a:pt x="0" y="473963"/>
                </a:lnTo>
                <a:close/>
              </a:path>
            </a:pathLst>
          </a:custGeom>
          <a:ln w="9143">
            <a:solidFill>
              <a:srgbClr val="000000"/>
            </a:solidFill>
          </a:ln>
        </p:spPr>
        <p:txBody>
          <a:bodyPr wrap="square" lIns="0" tIns="0" rIns="0" bIns="0" rtlCol="0"/>
          <a:lstStyle/>
          <a:p>
            <a:endParaRPr/>
          </a:p>
        </p:txBody>
      </p:sp>
      <p:sp>
        <p:nvSpPr>
          <p:cNvPr id="17" name="object 17"/>
          <p:cNvSpPr/>
          <p:nvPr/>
        </p:nvSpPr>
        <p:spPr>
          <a:xfrm>
            <a:off x="3712464" y="2564892"/>
            <a:ext cx="464820" cy="474345"/>
          </a:xfrm>
          <a:custGeom>
            <a:avLst/>
            <a:gdLst/>
            <a:ahLst/>
            <a:cxnLst/>
            <a:rect l="l" t="t" r="r" b="b"/>
            <a:pathLst>
              <a:path w="464820" h="474344">
                <a:moveTo>
                  <a:pt x="0" y="473963"/>
                </a:moveTo>
                <a:lnTo>
                  <a:pt x="464820" y="473963"/>
                </a:lnTo>
                <a:lnTo>
                  <a:pt x="464820" y="0"/>
                </a:lnTo>
                <a:lnTo>
                  <a:pt x="0" y="0"/>
                </a:lnTo>
                <a:lnTo>
                  <a:pt x="0" y="473963"/>
                </a:lnTo>
                <a:close/>
              </a:path>
            </a:pathLst>
          </a:custGeom>
          <a:ln w="9144">
            <a:solidFill>
              <a:srgbClr val="000000"/>
            </a:solidFill>
          </a:ln>
        </p:spPr>
        <p:txBody>
          <a:bodyPr wrap="square" lIns="0" tIns="0" rIns="0" bIns="0" rtlCol="0"/>
          <a:lstStyle/>
          <a:p>
            <a:endParaRPr/>
          </a:p>
        </p:txBody>
      </p:sp>
      <p:sp>
        <p:nvSpPr>
          <p:cNvPr id="18" name="object 18"/>
          <p:cNvSpPr/>
          <p:nvPr/>
        </p:nvSpPr>
        <p:spPr>
          <a:xfrm>
            <a:off x="3249167" y="3038855"/>
            <a:ext cx="463550" cy="472440"/>
          </a:xfrm>
          <a:custGeom>
            <a:avLst/>
            <a:gdLst/>
            <a:ahLst/>
            <a:cxnLst/>
            <a:rect l="l" t="t" r="r" b="b"/>
            <a:pathLst>
              <a:path w="463550" h="472439">
                <a:moveTo>
                  <a:pt x="0" y="472439"/>
                </a:moveTo>
                <a:lnTo>
                  <a:pt x="463295" y="472439"/>
                </a:lnTo>
                <a:lnTo>
                  <a:pt x="463295" y="0"/>
                </a:lnTo>
                <a:lnTo>
                  <a:pt x="0" y="0"/>
                </a:lnTo>
                <a:lnTo>
                  <a:pt x="0" y="472439"/>
                </a:lnTo>
                <a:close/>
              </a:path>
            </a:pathLst>
          </a:custGeom>
          <a:ln w="9144">
            <a:solidFill>
              <a:srgbClr val="000000"/>
            </a:solidFill>
          </a:ln>
        </p:spPr>
        <p:txBody>
          <a:bodyPr wrap="square" lIns="0" tIns="0" rIns="0" bIns="0" rtlCol="0"/>
          <a:lstStyle/>
          <a:p>
            <a:endParaRPr/>
          </a:p>
        </p:txBody>
      </p:sp>
      <p:sp>
        <p:nvSpPr>
          <p:cNvPr id="19" name="object 19"/>
          <p:cNvSpPr/>
          <p:nvPr/>
        </p:nvSpPr>
        <p:spPr>
          <a:xfrm>
            <a:off x="4177284" y="2564892"/>
            <a:ext cx="463550" cy="474345"/>
          </a:xfrm>
          <a:custGeom>
            <a:avLst/>
            <a:gdLst/>
            <a:ahLst/>
            <a:cxnLst/>
            <a:rect l="l" t="t" r="r" b="b"/>
            <a:pathLst>
              <a:path w="463550" h="474344">
                <a:moveTo>
                  <a:pt x="0" y="473963"/>
                </a:moveTo>
                <a:lnTo>
                  <a:pt x="463296" y="473963"/>
                </a:lnTo>
                <a:lnTo>
                  <a:pt x="463296" y="0"/>
                </a:lnTo>
                <a:lnTo>
                  <a:pt x="0" y="0"/>
                </a:lnTo>
                <a:lnTo>
                  <a:pt x="0" y="473963"/>
                </a:lnTo>
                <a:close/>
              </a:path>
            </a:pathLst>
          </a:custGeom>
          <a:ln w="9144">
            <a:solidFill>
              <a:srgbClr val="000000"/>
            </a:solidFill>
          </a:ln>
        </p:spPr>
        <p:txBody>
          <a:bodyPr wrap="square" lIns="0" tIns="0" rIns="0" bIns="0" rtlCol="0"/>
          <a:lstStyle/>
          <a:p>
            <a:endParaRPr/>
          </a:p>
        </p:txBody>
      </p:sp>
      <p:sp>
        <p:nvSpPr>
          <p:cNvPr id="20" name="object 20"/>
          <p:cNvSpPr/>
          <p:nvPr/>
        </p:nvSpPr>
        <p:spPr>
          <a:xfrm>
            <a:off x="4640579" y="2564892"/>
            <a:ext cx="464820" cy="474345"/>
          </a:xfrm>
          <a:custGeom>
            <a:avLst/>
            <a:gdLst/>
            <a:ahLst/>
            <a:cxnLst/>
            <a:rect l="l" t="t" r="r" b="b"/>
            <a:pathLst>
              <a:path w="464820" h="474344">
                <a:moveTo>
                  <a:pt x="0" y="473963"/>
                </a:moveTo>
                <a:lnTo>
                  <a:pt x="464820" y="473963"/>
                </a:lnTo>
                <a:lnTo>
                  <a:pt x="464820" y="0"/>
                </a:lnTo>
                <a:lnTo>
                  <a:pt x="0" y="0"/>
                </a:lnTo>
                <a:lnTo>
                  <a:pt x="0" y="473963"/>
                </a:lnTo>
                <a:close/>
              </a:path>
            </a:pathLst>
          </a:custGeom>
          <a:ln w="9144">
            <a:solidFill>
              <a:srgbClr val="000000"/>
            </a:solidFill>
          </a:ln>
        </p:spPr>
        <p:txBody>
          <a:bodyPr wrap="square" lIns="0" tIns="0" rIns="0" bIns="0" rtlCol="0"/>
          <a:lstStyle/>
          <a:p>
            <a:endParaRPr/>
          </a:p>
        </p:txBody>
      </p:sp>
      <p:sp>
        <p:nvSpPr>
          <p:cNvPr id="21" name="object 21"/>
          <p:cNvSpPr/>
          <p:nvPr/>
        </p:nvSpPr>
        <p:spPr>
          <a:xfrm>
            <a:off x="4177284" y="3038855"/>
            <a:ext cx="463550" cy="472440"/>
          </a:xfrm>
          <a:custGeom>
            <a:avLst/>
            <a:gdLst/>
            <a:ahLst/>
            <a:cxnLst/>
            <a:rect l="l" t="t" r="r" b="b"/>
            <a:pathLst>
              <a:path w="463550" h="472439">
                <a:moveTo>
                  <a:pt x="0" y="472439"/>
                </a:moveTo>
                <a:lnTo>
                  <a:pt x="463296" y="472439"/>
                </a:lnTo>
                <a:lnTo>
                  <a:pt x="463296" y="0"/>
                </a:lnTo>
                <a:lnTo>
                  <a:pt x="0" y="0"/>
                </a:lnTo>
                <a:lnTo>
                  <a:pt x="0" y="472439"/>
                </a:lnTo>
                <a:close/>
              </a:path>
            </a:pathLst>
          </a:custGeom>
          <a:ln w="9144">
            <a:solidFill>
              <a:srgbClr val="000000"/>
            </a:solidFill>
          </a:ln>
        </p:spPr>
        <p:txBody>
          <a:bodyPr wrap="square" lIns="0" tIns="0" rIns="0" bIns="0" rtlCol="0"/>
          <a:lstStyle/>
          <a:p>
            <a:endParaRPr/>
          </a:p>
        </p:txBody>
      </p:sp>
      <p:sp>
        <p:nvSpPr>
          <p:cNvPr id="22" name="object 22"/>
          <p:cNvSpPr/>
          <p:nvPr/>
        </p:nvSpPr>
        <p:spPr>
          <a:xfrm>
            <a:off x="4640579" y="3038855"/>
            <a:ext cx="464820" cy="472440"/>
          </a:xfrm>
          <a:custGeom>
            <a:avLst/>
            <a:gdLst/>
            <a:ahLst/>
            <a:cxnLst/>
            <a:rect l="l" t="t" r="r" b="b"/>
            <a:pathLst>
              <a:path w="464820" h="472439">
                <a:moveTo>
                  <a:pt x="0" y="472439"/>
                </a:moveTo>
                <a:lnTo>
                  <a:pt x="464820" y="472439"/>
                </a:lnTo>
                <a:lnTo>
                  <a:pt x="464820" y="0"/>
                </a:lnTo>
                <a:lnTo>
                  <a:pt x="0" y="0"/>
                </a:lnTo>
                <a:lnTo>
                  <a:pt x="0" y="472439"/>
                </a:lnTo>
                <a:close/>
              </a:path>
            </a:pathLst>
          </a:custGeom>
          <a:ln w="9144">
            <a:solidFill>
              <a:srgbClr val="000000"/>
            </a:solidFill>
          </a:ln>
        </p:spPr>
        <p:txBody>
          <a:bodyPr wrap="square" lIns="0" tIns="0" rIns="0" bIns="0" rtlCol="0"/>
          <a:lstStyle/>
          <a:p>
            <a:endParaRPr/>
          </a:p>
        </p:txBody>
      </p:sp>
      <p:sp>
        <p:nvSpPr>
          <p:cNvPr id="23" name="object 23"/>
          <p:cNvSpPr/>
          <p:nvPr/>
        </p:nvSpPr>
        <p:spPr>
          <a:xfrm>
            <a:off x="3712464" y="3985259"/>
            <a:ext cx="464820" cy="473963"/>
          </a:xfrm>
          <a:prstGeom prst="rect">
            <a:avLst/>
          </a:prstGeom>
          <a:blipFill>
            <a:blip r:embed="rId4" cstate="print"/>
            <a:stretch>
              <a:fillRect/>
            </a:stretch>
          </a:blipFill>
        </p:spPr>
        <p:txBody>
          <a:bodyPr wrap="square" lIns="0" tIns="0" rIns="0" bIns="0" rtlCol="0"/>
          <a:lstStyle/>
          <a:p>
            <a:endParaRPr/>
          </a:p>
        </p:txBody>
      </p:sp>
      <p:sp>
        <p:nvSpPr>
          <p:cNvPr id="24" name="object 24"/>
          <p:cNvSpPr/>
          <p:nvPr/>
        </p:nvSpPr>
        <p:spPr>
          <a:xfrm>
            <a:off x="3712464" y="3985259"/>
            <a:ext cx="464820" cy="474345"/>
          </a:xfrm>
          <a:custGeom>
            <a:avLst/>
            <a:gdLst/>
            <a:ahLst/>
            <a:cxnLst/>
            <a:rect l="l" t="t" r="r" b="b"/>
            <a:pathLst>
              <a:path w="464820" h="474345">
                <a:moveTo>
                  <a:pt x="0" y="473963"/>
                </a:moveTo>
                <a:lnTo>
                  <a:pt x="464820" y="473963"/>
                </a:lnTo>
                <a:lnTo>
                  <a:pt x="464820" y="0"/>
                </a:lnTo>
                <a:lnTo>
                  <a:pt x="0" y="0"/>
                </a:lnTo>
                <a:lnTo>
                  <a:pt x="0" y="473963"/>
                </a:lnTo>
                <a:close/>
              </a:path>
            </a:pathLst>
          </a:custGeom>
          <a:ln w="9144">
            <a:solidFill>
              <a:srgbClr val="000000"/>
            </a:solidFill>
          </a:ln>
        </p:spPr>
        <p:txBody>
          <a:bodyPr wrap="square" lIns="0" tIns="0" rIns="0" bIns="0" rtlCol="0"/>
          <a:lstStyle/>
          <a:p>
            <a:endParaRPr/>
          </a:p>
        </p:txBody>
      </p:sp>
      <p:sp>
        <p:nvSpPr>
          <p:cNvPr id="25" name="object 25"/>
          <p:cNvSpPr/>
          <p:nvPr/>
        </p:nvSpPr>
        <p:spPr>
          <a:xfrm>
            <a:off x="3249167" y="3511296"/>
            <a:ext cx="463295" cy="473963"/>
          </a:xfrm>
          <a:prstGeom prst="rect">
            <a:avLst/>
          </a:prstGeom>
          <a:blipFill>
            <a:blip r:embed="rId5" cstate="print"/>
            <a:stretch>
              <a:fillRect/>
            </a:stretch>
          </a:blipFill>
        </p:spPr>
        <p:txBody>
          <a:bodyPr wrap="square" lIns="0" tIns="0" rIns="0" bIns="0" rtlCol="0"/>
          <a:lstStyle/>
          <a:p>
            <a:endParaRPr/>
          </a:p>
        </p:txBody>
      </p:sp>
      <p:sp>
        <p:nvSpPr>
          <p:cNvPr id="26" name="object 26"/>
          <p:cNvSpPr/>
          <p:nvPr/>
        </p:nvSpPr>
        <p:spPr>
          <a:xfrm>
            <a:off x="3249167" y="3511296"/>
            <a:ext cx="463550" cy="474345"/>
          </a:xfrm>
          <a:custGeom>
            <a:avLst/>
            <a:gdLst/>
            <a:ahLst/>
            <a:cxnLst/>
            <a:rect l="l" t="t" r="r" b="b"/>
            <a:pathLst>
              <a:path w="463550" h="474345">
                <a:moveTo>
                  <a:pt x="0" y="473963"/>
                </a:moveTo>
                <a:lnTo>
                  <a:pt x="463295" y="473963"/>
                </a:lnTo>
                <a:lnTo>
                  <a:pt x="463295" y="0"/>
                </a:lnTo>
                <a:lnTo>
                  <a:pt x="0" y="0"/>
                </a:lnTo>
                <a:lnTo>
                  <a:pt x="0" y="473963"/>
                </a:lnTo>
                <a:close/>
              </a:path>
            </a:pathLst>
          </a:custGeom>
          <a:ln w="9143">
            <a:solidFill>
              <a:srgbClr val="000000"/>
            </a:solidFill>
          </a:ln>
        </p:spPr>
        <p:txBody>
          <a:bodyPr wrap="square" lIns="0" tIns="0" rIns="0" bIns="0" rtlCol="0"/>
          <a:lstStyle/>
          <a:p>
            <a:endParaRPr/>
          </a:p>
        </p:txBody>
      </p:sp>
      <p:sp>
        <p:nvSpPr>
          <p:cNvPr id="27" name="object 27"/>
          <p:cNvSpPr/>
          <p:nvPr/>
        </p:nvSpPr>
        <p:spPr>
          <a:xfrm>
            <a:off x="3712464" y="3511296"/>
            <a:ext cx="464820" cy="473963"/>
          </a:xfrm>
          <a:prstGeom prst="rect">
            <a:avLst/>
          </a:prstGeom>
          <a:blipFill>
            <a:blip r:embed="rId6" cstate="print"/>
            <a:stretch>
              <a:fillRect/>
            </a:stretch>
          </a:blipFill>
        </p:spPr>
        <p:txBody>
          <a:bodyPr wrap="square" lIns="0" tIns="0" rIns="0" bIns="0" rtlCol="0"/>
          <a:lstStyle/>
          <a:p>
            <a:endParaRPr/>
          </a:p>
        </p:txBody>
      </p:sp>
      <p:sp>
        <p:nvSpPr>
          <p:cNvPr id="28" name="object 28"/>
          <p:cNvSpPr/>
          <p:nvPr/>
        </p:nvSpPr>
        <p:spPr>
          <a:xfrm>
            <a:off x="3712464" y="3511296"/>
            <a:ext cx="464820" cy="474345"/>
          </a:xfrm>
          <a:custGeom>
            <a:avLst/>
            <a:gdLst/>
            <a:ahLst/>
            <a:cxnLst/>
            <a:rect l="l" t="t" r="r" b="b"/>
            <a:pathLst>
              <a:path w="464820" h="474345">
                <a:moveTo>
                  <a:pt x="0" y="473963"/>
                </a:moveTo>
                <a:lnTo>
                  <a:pt x="464820" y="473963"/>
                </a:lnTo>
                <a:lnTo>
                  <a:pt x="464820" y="0"/>
                </a:lnTo>
                <a:lnTo>
                  <a:pt x="0" y="0"/>
                </a:lnTo>
                <a:lnTo>
                  <a:pt x="0" y="473963"/>
                </a:lnTo>
                <a:close/>
              </a:path>
            </a:pathLst>
          </a:custGeom>
          <a:ln w="9144">
            <a:solidFill>
              <a:srgbClr val="000000"/>
            </a:solidFill>
          </a:ln>
        </p:spPr>
        <p:txBody>
          <a:bodyPr wrap="square" lIns="0" tIns="0" rIns="0" bIns="0" rtlCol="0"/>
          <a:lstStyle/>
          <a:p>
            <a:endParaRPr/>
          </a:p>
        </p:txBody>
      </p:sp>
      <p:sp>
        <p:nvSpPr>
          <p:cNvPr id="29" name="object 29"/>
          <p:cNvSpPr/>
          <p:nvPr/>
        </p:nvSpPr>
        <p:spPr>
          <a:xfrm>
            <a:off x="3249167" y="3985259"/>
            <a:ext cx="463295" cy="473963"/>
          </a:xfrm>
          <a:prstGeom prst="rect">
            <a:avLst/>
          </a:prstGeom>
          <a:blipFill>
            <a:blip r:embed="rId7" cstate="print"/>
            <a:stretch>
              <a:fillRect/>
            </a:stretch>
          </a:blipFill>
        </p:spPr>
        <p:txBody>
          <a:bodyPr wrap="square" lIns="0" tIns="0" rIns="0" bIns="0" rtlCol="0"/>
          <a:lstStyle/>
          <a:p>
            <a:endParaRPr/>
          </a:p>
        </p:txBody>
      </p:sp>
      <p:sp>
        <p:nvSpPr>
          <p:cNvPr id="30" name="object 30"/>
          <p:cNvSpPr/>
          <p:nvPr/>
        </p:nvSpPr>
        <p:spPr>
          <a:xfrm>
            <a:off x="3249167" y="3985259"/>
            <a:ext cx="463550" cy="474345"/>
          </a:xfrm>
          <a:custGeom>
            <a:avLst/>
            <a:gdLst/>
            <a:ahLst/>
            <a:cxnLst/>
            <a:rect l="l" t="t" r="r" b="b"/>
            <a:pathLst>
              <a:path w="463550" h="474345">
                <a:moveTo>
                  <a:pt x="0" y="473963"/>
                </a:moveTo>
                <a:lnTo>
                  <a:pt x="463295" y="473963"/>
                </a:lnTo>
                <a:lnTo>
                  <a:pt x="463295" y="0"/>
                </a:lnTo>
                <a:lnTo>
                  <a:pt x="0" y="0"/>
                </a:lnTo>
                <a:lnTo>
                  <a:pt x="0" y="473963"/>
                </a:lnTo>
                <a:close/>
              </a:path>
            </a:pathLst>
          </a:custGeom>
          <a:ln w="9143">
            <a:solidFill>
              <a:srgbClr val="000000"/>
            </a:solidFill>
          </a:ln>
        </p:spPr>
        <p:txBody>
          <a:bodyPr wrap="square" lIns="0" tIns="0" rIns="0" bIns="0" rtlCol="0"/>
          <a:lstStyle/>
          <a:p>
            <a:endParaRPr/>
          </a:p>
        </p:txBody>
      </p:sp>
      <p:sp>
        <p:nvSpPr>
          <p:cNvPr id="31" name="object 31"/>
          <p:cNvSpPr/>
          <p:nvPr/>
        </p:nvSpPr>
        <p:spPr>
          <a:xfrm>
            <a:off x="4177284" y="3511296"/>
            <a:ext cx="463550" cy="474345"/>
          </a:xfrm>
          <a:custGeom>
            <a:avLst/>
            <a:gdLst/>
            <a:ahLst/>
            <a:cxnLst/>
            <a:rect l="l" t="t" r="r" b="b"/>
            <a:pathLst>
              <a:path w="463550" h="474345">
                <a:moveTo>
                  <a:pt x="0" y="473963"/>
                </a:moveTo>
                <a:lnTo>
                  <a:pt x="463296" y="473963"/>
                </a:lnTo>
                <a:lnTo>
                  <a:pt x="463296" y="0"/>
                </a:lnTo>
                <a:lnTo>
                  <a:pt x="0" y="0"/>
                </a:lnTo>
                <a:lnTo>
                  <a:pt x="0" y="473963"/>
                </a:lnTo>
                <a:close/>
              </a:path>
            </a:pathLst>
          </a:custGeom>
          <a:ln w="9144">
            <a:solidFill>
              <a:srgbClr val="000000"/>
            </a:solidFill>
          </a:ln>
        </p:spPr>
        <p:txBody>
          <a:bodyPr wrap="square" lIns="0" tIns="0" rIns="0" bIns="0" rtlCol="0"/>
          <a:lstStyle/>
          <a:p>
            <a:endParaRPr/>
          </a:p>
        </p:txBody>
      </p:sp>
      <p:sp>
        <p:nvSpPr>
          <p:cNvPr id="32" name="object 32"/>
          <p:cNvSpPr/>
          <p:nvPr/>
        </p:nvSpPr>
        <p:spPr>
          <a:xfrm>
            <a:off x="4640579" y="3511296"/>
            <a:ext cx="464820" cy="474345"/>
          </a:xfrm>
          <a:custGeom>
            <a:avLst/>
            <a:gdLst/>
            <a:ahLst/>
            <a:cxnLst/>
            <a:rect l="l" t="t" r="r" b="b"/>
            <a:pathLst>
              <a:path w="464820" h="474345">
                <a:moveTo>
                  <a:pt x="0" y="473963"/>
                </a:moveTo>
                <a:lnTo>
                  <a:pt x="464820" y="473963"/>
                </a:lnTo>
                <a:lnTo>
                  <a:pt x="464820" y="0"/>
                </a:lnTo>
                <a:lnTo>
                  <a:pt x="0" y="0"/>
                </a:lnTo>
                <a:lnTo>
                  <a:pt x="0" y="473963"/>
                </a:lnTo>
                <a:close/>
              </a:path>
            </a:pathLst>
          </a:custGeom>
          <a:ln w="9144">
            <a:solidFill>
              <a:srgbClr val="000000"/>
            </a:solidFill>
          </a:ln>
        </p:spPr>
        <p:txBody>
          <a:bodyPr wrap="square" lIns="0" tIns="0" rIns="0" bIns="0" rtlCol="0"/>
          <a:lstStyle/>
          <a:p>
            <a:endParaRPr/>
          </a:p>
        </p:txBody>
      </p:sp>
      <p:sp>
        <p:nvSpPr>
          <p:cNvPr id="33" name="object 33"/>
          <p:cNvSpPr/>
          <p:nvPr/>
        </p:nvSpPr>
        <p:spPr>
          <a:xfrm>
            <a:off x="4177284" y="3985259"/>
            <a:ext cx="463550" cy="474345"/>
          </a:xfrm>
          <a:custGeom>
            <a:avLst/>
            <a:gdLst/>
            <a:ahLst/>
            <a:cxnLst/>
            <a:rect l="l" t="t" r="r" b="b"/>
            <a:pathLst>
              <a:path w="463550" h="474345">
                <a:moveTo>
                  <a:pt x="0" y="473963"/>
                </a:moveTo>
                <a:lnTo>
                  <a:pt x="463296" y="473963"/>
                </a:lnTo>
                <a:lnTo>
                  <a:pt x="463296" y="0"/>
                </a:lnTo>
                <a:lnTo>
                  <a:pt x="0" y="0"/>
                </a:lnTo>
                <a:lnTo>
                  <a:pt x="0" y="473963"/>
                </a:lnTo>
                <a:close/>
              </a:path>
            </a:pathLst>
          </a:custGeom>
          <a:ln w="9144">
            <a:solidFill>
              <a:srgbClr val="000000"/>
            </a:solidFill>
          </a:ln>
        </p:spPr>
        <p:txBody>
          <a:bodyPr wrap="square" lIns="0" tIns="0" rIns="0" bIns="0" rtlCol="0"/>
          <a:lstStyle/>
          <a:p>
            <a:endParaRPr/>
          </a:p>
        </p:txBody>
      </p:sp>
      <p:sp>
        <p:nvSpPr>
          <p:cNvPr id="34" name="object 34"/>
          <p:cNvSpPr/>
          <p:nvPr/>
        </p:nvSpPr>
        <p:spPr>
          <a:xfrm>
            <a:off x="4640579" y="3985259"/>
            <a:ext cx="464820" cy="474345"/>
          </a:xfrm>
          <a:custGeom>
            <a:avLst/>
            <a:gdLst/>
            <a:ahLst/>
            <a:cxnLst/>
            <a:rect l="l" t="t" r="r" b="b"/>
            <a:pathLst>
              <a:path w="464820" h="474345">
                <a:moveTo>
                  <a:pt x="0" y="473963"/>
                </a:moveTo>
                <a:lnTo>
                  <a:pt x="464820" y="473963"/>
                </a:lnTo>
                <a:lnTo>
                  <a:pt x="464820" y="0"/>
                </a:lnTo>
                <a:lnTo>
                  <a:pt x="0" y="0"/>
                </a:lnTo>
                <a:lnTo>
                  <a:pt x="0" y="473963"/>
                </a:lnTo>
                <a:close/>
              </a:path>
            </a:pathLst>
          </a:custGeom>
          <a:ln w="9144">
            <a:solidFill>
              <a:srgbClr val="000000"/>
            </a:solidFill>
          </a:ln>
        </p:spPr>
        <p:txBody>
          <a:bodyPr wrap="square" lIns="0" tIns="0" rIns="0" bIns="0" rtlCol="0"/>
          <a:lstStyle/>
          <a:p>
            <a:endParaRPr/>
          </a:p>
        </p:txBody>
      </p:sp>
      <p:sp>
        <p:nvSpPr>
          <p:cNvPr id="35" name="object 35"/>
          <p:cNvSpPr/>
          <p:nvPr/>
        </p:nvSpPr>
        <p:spPr>
          <a:xfrm>
            <a:off x="3481578" y="4223765"/>
            <a:ext cx="463550" cy="0"/>
          </a:xfrm>
          <a:custGeom>
            <a:avLst/>
            <a:gdLst/>
            <a:ahLst/>
            <a:cxnLst/>
            <a:rect l="l" t="t" r="r" b="b"/>
            <a:pathLst>
              <a:path w="463550">
                <a:moveTo>
                  <a:pt x="0" y="0"/>
                </a:moveTo>
                <a:lnTo>
                  <a:pt x="463296" y="0"/>
                </a:lnTo>
              </a:path>
            </a:pathLst>
          </a:custGeom>
          <a:ln w="25908">
            <a:solidFill>
              <a:srgbClr val="000000"/>
            </a:solidFill>
          </a:ln>
        </p:spPr>
        <p:txBody>
          <a:bodyPr wrap="square" lIns="0" tIns="0" rIns="0" bIns="0" rtlCol="0"/>
          <a:lstStyle/>
          <a:p>
            <a:endParaRPr/>
          </a:p>
        </p:txBody>
      </p:sp>
      <p:sp>
        <p:nvSpPr>
          <p:cNvPr id="36" name="object 36"/>
          <p:cNvSpPr/>
          <p:nvPr/>
        </p:nvSpPr>
        <p:spPr>
          <a:xfrm>
            <a:off x="3944873" y="3749802"/>
            <a:ext cx="0" cy="474345"/>
          </a:xfrm>
          <a:custGeom>
            <a:avLst/>
            <a:gdLst/>
            <a:ahLst/>
            <a:cxnLst/>
            <a:rect l="l" t="t" r="r" b="b"/>
            <a:pathLst>
              <a:path h="474345">
                <a:moveTo>
                  <a:pt x="0" y="473964"/>
                </a:moveTo>
                <a:lnTo>
                  <a:pt x="0" y="0"/>
                </a:lnTo>
              </a:path>
            </a:pathLst>
          </a:custGeom>
          <a:ln w="25908">
            <a:solidFill>
              <a:srgbClr val="000000"/>
            </a:solidFill>
          </a:ln>
        </p:spPr>
        <p:txBody>
          <a:bodyPr wrap="square" lIns="0" tIns="0" rIns="0" bIns="0" rtlCol="0"/>
          <a:lstStyle/>
          <a:p>
            <a:endParaRPr/>
          </a:p>
        </p:txBody>
      </p:sp>
      <p:sp>
        <p:nvSpPr>
          <p:cNvPr id="37" name="object 37"/>
          <p:cNvSpPr/>
          <p:nvPr/>
        </p:nvSpPr>
        <p:spPr>
          <a:xfrm>
            <a:off x="3481578" y="3749802"/>
            <a:ext cx="463550" cy="0"/>
          </a:xfrm>
          <a:custGeom>
            <a:avLst/>
            <a:gdLst/>
            <a:ahLst/>
            <a:cxnLst/>
            <a:rect l="l" t="t" r="r" b="b"/>
            <a:pathLst>
              <a:path w="463550">
                <a:moveTo>
                  <a:pt x="463296" y="0"/>
                </a:moveTo>
                <a:lnTo>
                  <a:pt x="0" y="0"/>
                </a:lnTo>
              </a:path>
            </a:pathLst>
          </a:custGeom>
          <a:ln w="25908">
            <a:solidFill>
              <a:srgbClr val="000000"/>
            </a:solidFill>
          </a:ln>
        </p:spPr>
        <p:txBody>
          <a:bodyPr wrap="square" lIns="0" tIns="0" rIns="0" bIns="0" rtlCol="0"/>
          <a:lstStyle/>
          <a:p>
            <a:endParaRPr/>
          </a:p>
        </p:txBody>
      </p:sp>
      <p:sp>
        <p:nvSpPr>
          <p:cNvPr id="38" name="object 38"/>
          <p:cNvSpPr/>
          <p:nvPr/>
        </p:nvSpPr>
        <p:spPr>
          <a:xfrm>
            <a:off x="3481578" y="3275838"/>
            <a:ext cx="0" cy="474345"/>
          </a:xfrm>
          <a:custGeom>
            <a:avLst/>
            <a:gdLst/>
            <a:ahLst/>
            <a:cxnLst/>
            <a:rect l="l" t="t" r="r" b="b"/>
            <a:pathLst>
              <a:path h="474345">
                <a:moveTo>
                  <a:pt x="0" y="473963"/>
                </a:moveTo>
                <a:lnTo>
                  <a:pt x="0" y="0"/>
                </a:lnTo>
              </a:path>
            </a:pathLst>
          </a:custGeom>
          <a:ln w="25908">
            <a:solidFill>
              <a:srgbClr val="000000"/>
            </a:solidFill>
          </a:ln>
        </p:spPr>
        <p:txBody>
          <a:bodyPr wrap="square" lIns="0" tIns="0" rIns="0" bIns="0" rtlCol="0"/>
          <a:lstStyle/>
          <a:p>
            <a:endParaRPr/>
          </a:p>
        </p:txBody>
      </p:sp>
      <p:sp>
        <p:nvSpPr>
          <p:cNvPr id="39" name="object 39"/>
          <p:cNvSpPr/>
          <p:nvPr/>
        </p:nvSpPr>
        <p:spPr>
          <a:xfrm>
            <a:off x="3481578" y="2801873"/>
            <a:ext cx="0" cy="474345"/>
          </a:xfrm>
          <a:custGeom>
            <a:avLst/>
            <a:gdLst/>
            <a:ahLst/>
            <a:cxnLst/>
            <a:rect l="l" t="t" r="r" b="b"/>
            <a:pathLst>
              <a:path h="474345">
                <a:moveTo>
                  <a:pt x="0" y="473963"/>
                </a:moveTo>
                <a:lnTo>
                  <a:pt x="0" y="0"/>
                </a:lnTo>
              </a:path>
            </a:pathLst>
          </a:custGeom>
          <a:ln w="25908">
            <a:solidFill>
              <a:srgbClr val="000000"/>
            </a:solidFill>
          </a:ln>
        </p:spPr>
        <p:txBody>
          <a:bodyPr wrap="square" lIns="0" tIns="0" rIns="0" bIns="0" rtlCol="0"/>
          <a:lstStyle/>
          <a:p>
            <a:endParaRPr/>
          </a:p>
        </p:txBody>
      </p:sp>
      <p:sp>
        <p:nvSpPr>
          <p:cNvPr id="40" name="object 40"/>
          <p:cNvSpPr/>
          <p:nvPr/>
        </p:nvSpPr>
        <p:spPr>
          <a:xfrm>
            <a:off x="3481578" y="2801873"/>
            <a:ext cx="463550" cy="0"/>
          </a:xfrm>
          <a:custGeom>
            <a:avLst/>
            <a:gdLst/>
            <a:ahLst/>
            <a:cxnLst/>
            <a:rect l="l" t="t" r="r" b="b"/>
            <a:pathLst>
              <a:path w="463550">
                <a:moveTo>
                  <a:pt x="0" y="0"/>
                </a:moveTo>
                <a:lnTo>
                  <a:pt x="463296" y="0"/>
                </a:lnTo>
              </a:path>
            </a:pathLst>
          </a:custGeom>
          <a:ln w="25908">
            <a:solidFill>
              <a:srgbClr val="000000"/>
            </a:solidFill>
          </a:ln>
        </p:spPr>
        <p:txBody>
          <a:bodyPr wrap="square" lIns="0" tIns="0" rIns="0" bIns="0" rtlCol="0"/>
          <a:lstStyle/>
          <a:p>
            <a:endParaRPr/>
          </a:p>
        </p:txBody>
      </p:sp>
      <p:sp>
        <p:nvSpPr>
          <p:cNvPr id="41" name="object 41"/>
          <p:cNvSpPr/>
          <p:nvPr/>
        </p:nvSpPr>
        <p:spPr>
          <a:xfrm>
            <a:off x="3944873" y="2801873"/>
            <a:ext cx="0" cy="474345"/>
          </a:xfrm>
          <a:custGeom>
            <a:avLst/>
            <a:gdLst/>
            <a:ahLst/>
            <a:cxnLst/>
            <a:rect l="l" t="t" r="r" b="b"/>
            <a:pathLst>
              <a:path h="474345">
                <a:moveTo>
                  <a:pt x="0" y="0"/>
                </a:moveTo>
                <a:lnTo>
                  <a:pt x="0" y="473963"/>
                </a:lnTo>
              </a:path>
            </a:pathLst>
          </a:custGeom>
          <a:ln w="25908">
            <a:solidFill>
              <a:srgbClr val="000000"/>
            </a:solidFill>
          </a:ln>
        </p:spPr>
        <p:txBody>
          <a:bodyPr wrap="square" lIns="0" tIns="0" rIns="0" bIns="0" rtlCol="0"/>
          <a:lstStyle/>
          <a:p>
            <a:endParaRPr/>
          </a:p>
        </p:txBody>
      </p:sp>
      <p:sp>
        <p:nvSpPr>
          <p:cNvPr id="42" name="object 42"/>
          <p:cNvSpPr/>
          <p:nvPr/>
        </p:nvSpPr>
        <p:spPr>
          <a:xfrm>
            <a:off x="3944873" y="3275838"/>
            <a:ext cx="464820" cy="0"/>
          </a:xfrm>
          <a:custGeom>
            <a:avLst/>
            <a:gdLst/>
            <a:ahLst/>
            <a:cxnLst/>
            <a:rect l="l" t="t" r="r" b="b"/>
            <a:pathLst>
              <a:path w="464820">
                <a:moveTo>
                  <a:pt x="0" y="0"/>
                </a:moveTo>
                <a:lnTo>
                  <a:pt x="464820" y="0"/>
                </a:lnTo>
              </a:path>
            </a:pathLst>
          </a:custGeom>
          <a:ln w="25908">
            <a:solidFill>
              <a:srgbClr val="000000"/>
            </a:solidFill>
          </a:ln>
        </p:spPr>
        <p:txBody>
          <a:bodyPr wrap="square" lIns="0" tIns="0" rIns="0" bIns="0" rtlCol="0"/>
          <a:lstStyle/>
          <a:p>
            <a:endParaRPr/>
          </a:p>
        </p:txBody>
      </p:sp>
      <p:sp>
        <p:nvSpPr>
          <p:cNvPr id="43" name="object 43"/>
          <p:cNvSpPr/>
          <p:nvPr/>
        </p:nvSpPr>
        <p:spPr>
          <a:xfrm>
            <a:off x="4409694" y="2801873"/>
            <a:ext cx="0" cy="474345"/>
          </a:xfrm>
          <a:custGeom>
            <a:avLst/>
            <a:gdLst/>
            <a:ahLst/>
            <a:cxnLst/>
            <a:rect l="l" t="t" r="r" b="b"/>
            <a:pathLst>
              <a:path h="474345">
                <a:moveTo>
                  <a:pt x="0" y="473963"/>
                </a:moveTo>
                <a:lnTo>
                  <a:pt x="0" y="0"/>
                </a:lnTo>
              </a:path>
            </a:pathLst>
          </a:custGeom>
          <a:ln w="25908">
            <a:solidFill>
              <a:srgbClr val="000000"/>
            </a:solidFill>
          </a:ln>
        </p:spPr>
        <p:txBody>
          <a:bodyPr wrap="square" lIns="0" tIns="0" rIns="0" bIns="0" rtlCol="0"/>
          <a:lstStyle/>
          <a:p>
            <a:endParaRPr/>
          </a:p>
        </p:txBody>
      </p:sp>
      <p:sp>
        <p:nvSpPr>
          <p:cNvPr id="44" name="object 44"/>
          <p:cNvSpPr/>
          <p:nvPr/>
        </p:nvSpPr>
        <p:spPr>
          <a:xfrm>
            <a:off x="4409694" y="2801873"/>
            <a:ext cx="464820" cy="0"/>
          </a:xfrm>
          <a:custGeom>
            <a:avLst/>
            <a:gdLst/>
            <a:ahLst/>
            <a:cxnLst/>
            <a:rect l="l" t="t" r="r" b="b"/>
            <a:pathLst>
              <a:path w="464820">
                <a:moveTo>
                  <a:pt x="0" y="0"/>
                </a:moveTo>
                <a:lnTo>
                  <a:pt x="464819" y="0"/>
                </a:lnTo>
              </a:path>
            </a:pathLst>
          </a:custGeom>
          <a:ln w="25908">
            <a:solidFill>
              <a:srgbClr val="000000"/>
            </a:solidFill>
          </a:ln>
        </p:spPr>
        <p:txBody>
          <a:bodyPr wrap="square" lIns="0" tIns="0" rIns="0" bIns="0" rtlCol="0"/>
          <a:lstStyle/>
          <a:p>
            <a:endParaRPr/>
          </a:p>
        </p:txBody>
      </p:sp>
      <p:sp>
        <p:nvSpPr>
          <p:cNvPr id="45" name="object 45"/>
          <p:cNvSpPr/>
          <p:nvPr/>
        </p:nvSpPr>
        <p:spPr>
          <a:xfrm>
            <a:off x="4874514" y="2801873"/>
            <a:ext cx="0" cy="948055"/>
          </a:xfrm>
          <a:custGeom>
            <a:avLst/>
            <a:gdLst/>
            <a:ahLst/>
            <a:cxnLst/>
            <a:rect l="l" t="t" r="r" b="b"/>
            <a:pathLst>
              <a:path h="948054">
                <a:moveTo>
                  <a:pt x="0" y="0"/>
                </a:moveTo>
                <a:lnTo>
                  <a:pt x="0" y="947927"/>
                </a:lnTo>
              </a:path>
            </a:pathLst>
          </a:custGeom>
          <a:ln w="25908">
            <a:solidFill>
              <a:srgbClr val="000000"/>
            </a:solidFill>
          </a:ln>
        </p:spPr>
        <p:txBody>
          <a:bodyPr wrap="square" lIns="0" tIns="0" rIns="0" bIns="0" rtlCol="0"/>
          <a:lstStyle/>
          <a:p>
            <a:endParaRPr/>
          </a:p>
        </p:txBody>
      </p:sp>
      <p:sp>
        <p:nvSpPr>
          <p:cNvPr id="46" name="object 46"/>
          <p:cNvSpPr/>
          <p:nvPr/>
        </p:nvSpPr>
        <p:spPr>
          <a:xfrm>
            <a:off x="4409694" y="3749802"/>
            <a:ext cx="464820" cy="0"/>
          </a:xfrm>
          <a:custGeom>
            <a:avLst/>
            <a:gdLst/>
            <a:ahLst/>
            <a:cxnLst/>
            <a:rect l="l" t="t" r="r" b="b"/>
            <a:pathLst>
              <a:path w="464820">
                <a:moveTo>
                  <a:pt x="464819" y="0"/>
                </a:moveTo>
                <a:lnTo>
                  <a:pt x="0" y="0"/>
                </a:lnTo>
              </a:path>
            </a:pathLst>
          </a:custGeom>
          <a:ln w="25908">
            <a:solidFill>
              <a:srgbClr val="000000"/>
            </a:solidFill>
          </a:ln>
        </p:spPr>
        <p:txBody>
          <a:bodyPr wrap="square" lIns="0" tIns="0" rIns="0" bIns="0" rtlCol="0"/>
          <a:lstStyle/>
          <a:p>
            <a:endParaRPr/>
          </a:p>
        </p:txBody>
      </p:sp>
      <p:sp>
        <p:nvSpPr>
          <p:cNvPr id="47" name="object 47"/>
          <p:cNvSpPr/>
          <p:nvPr/>
        </p:nvSpPr>
        <p:spPr>
          <a:xfrm>
            <a:off x="4409694" y="3749802"/>
            <a:ext cx="0" cy="474345"/>
          </a:xfrm>
          <a:custGeom>
            <a:avLst/>
            <a:gdLst/>
            <a:ahLst/>
            <a:cxnLst/>
            <a:rect l="l" t="t" r="r" b="b"/>
            <a:pathLst>
              <a:path h="474345">
                <a:moveTo>
                  <a:pt x="0" y="0"/>
                </a:moveTo>
                <a:lnTo>
                  <a:pt x="0" y="473964"/>
                </a:lnTo>
              </a:path>
            </a:pathLst>
          </a:custGeom>
          <a:ln w="25908">
            <a:solidFill>
              <a:srgbClr val="000000"/>
            </a:solidFill>
          </a:ln>
        </p:spPr>
        <p:txBody>
          <a:bodyPr wrap="square" lIns="0" tIns="0" rIns="0" bIns="0" rtlCol="0"/>
          <a:lstStyle/>
          <a:p>
            <a:endParaRPr/>
          </a:p>
        </p:txBody>
      </p:sp>
      <p:sp>
        <p:nvSpPr>
          <p:cNvPr id="48" name="object 48"/>
          <p:cNvSpPr/>
          <p:nvPr/>
        </p:nvSpPr>
        <p:spPr>
          <a:xfrm>
            <a:off x="4409694" y="4223765"/>
            <a:ext cx="464820" cy="0"/>
          </a:xfrm>
          <a:custGeom>
            <a:avLst/>
            <a:gdLst/>
            <a:ahLst/>
            <a:cxnLst/>
            <a:rect l="l" t="t" r="r" b="b"/>
            <a:pathLst>
              <a:path w="464820">
                <a:moveTo>
                  <a:pt x="0" y="0"/>
                </a:moveTo>
                <a:lnTo>
                  <a:pt x="464819" y="0"/>
                </a:lnTo>
              </a:path>
            </a:pathLst>
          </a:custGeom>
          <a:ln w="25908">
            <a:solidFill>
              <a:srgbClr val="000000"/>
            </a:solidFill>
          </a:ln>
        </p:spPr>
        <p:txBody>
          <a:bodyPr wrap="square" lIns="0" tIns="0" rIns="0" bIns="0" rtlCol="0"/>
          <a:lstStyle/>
          <a:p>
            <a:endParaRPr/>
          </a:p>
        </p:txBody>
      </p:sp>
      <p:sp>
        <p:nvSpPr>
          <p:cNvPr id="49" name="object 49"/>
          <p:cNvSpPr txBox="1"/>
          <p:nvPr/>
        </p:nvSpPr>
        <p:spPr>
          <a:xfrm>
            <a:off x="4024121" y="3598926"/>
            <a:ext cx="138430" cy="239395"/>
          </a:xfrm>
          <a:prstGeom prst="rect">
            <a:avLst/>
          </a:prstGeom>
        </p:spPr>
        <p:txBody>
          <a:bodyPr vert="horz" wrap="square" lIns="0" tIns="12700" rIns="0" bIns="0" rtlCol="0">
            <a:spAutoFit/>
          </a:bodyPr>
          <a:lstStyle/>
          <a:p>
            <a:pPr marL="12700">
              <a:lnSpc>
                <a:spcPct val="100000"/>
              </a:lnSpc>
              <a:spcBef>
                <a:spcPts val="100"/>
              </a:spcBef>
            </a:pPr>
            <a:r>
              <a:rPr sz="1400" dirty="0">
                <a:solidFill>
                  <a:srgbClr val="0066FF"/>
                </a:solidFill>
                <a:latin typeface="Lucida Sans Unicode"/>
                <a:cs typeface="Lucida Sans Unicode"/>
              </a:rPr>
              <a:t>3</a:t>
            </a:r>
            <a:endParaRPr sz="1400">
              <a:latin typeface="Lucida Sans Unicode"/>
              <a:cs typeface="Lucida Sans Unicode"/>
            </a:endParaRPr>
          </a:p>
        </p:txBody>
      </p:sp>
      <p:sp>
        <p:nvSpPr>
          <p:cNvPr id="50" name="object 50"/>
          <p:cNvSpPr txBox="1"/>
          <p:nvPr/>
        </p:nvSpPr>
        <p:spPr>
          <a:xfrm>
            <a:off x="4024121" y="4072509"/>
            <a:ext cx="138430" cy="239395"/>
          </a:xfrm>
          <a:prstGeom prst="rect">
            <a:avLst/>
          </a:prstGeom>
        </p:spPr>
        <p:txBody>
          <a:bodyPr vert="horz" wrap="square" lIns="0" tIns="12700" rIns="0" bIns="0" rtlCol="0">
            <a:spAutoFit/>
          </a:bodyPr>
          <a:lstStyle/>
          <a:p>
            <a:pPr marL="12700">
              <a:lnSpc>
                <a:spcPct val="100000"/>
              </a:lnSpc>
              <a:spcBef>
                <a:spcPts val="100"/>
              </a:spcBef>
            </a:pPr>
            <a:r>
              <a:rPr sz="1400" dirty="0">
                <a:solidFill>
                  <a:srgbClr val="0066FF"/>
                </a:solidFill>
                <a:latin typeface="Lucida Sans Unicode"/>
                <a:cs typeface="Lucida Sans Unicode"/>
              </a:rPr>
              <a:t>2</a:t>
            </a:r>
            <a:endParaRPr sz="1400">
              <a:latin typeface="Lucida Sans Unicode"/>
              <a:cs typeface="Lucida Sans Unicode"/>
            </a:endParaRPr>
          </a:p>
        </p:txBody>
      </p:sp>
      <p:sp>
        <p:nvSpPr>
          <p:cNvPr id="51" name="object 51"/>
          <p:cNvSpPr txBox="1"/>
          <p:nvPr/>
        </p:nvSpPr>
        <p:spPr>
          <a:xfrm>
            <a:off x="3327908" y="4072509"/>
            <a:ext cx="138430" cy="239395"/>
          </a:xfrm>
          <a:prstGeom prst="rect">
            <a:avLst/>
          </a:prstGeom>
        </p:spPr>
        <p:txBody>
          <a:bodyPr vert="horz" wrap="square" lIns="0" tIns="12700" rIns="0" bIns="0" rtlCol="0">
            <a:spAutoFit/>
          </a:bodyPr>
          <a:lstStyle/>
          <a:p>
            <a:pPr marL="12700">
              <a:lnSpc>
                <a:spcPct val="100000"/>
              </a:lnSpc>
              <a:spcBef>
                <a:spcPts val="100"/>
              </a:spcBef>
            </a:pPr>
            <a:r>
              <a:rPr sz="1400" dirty="0">
                <a:solidFill>
                  <a:srgbClr val="0066FF"/>
                </a:solidFill>
                <a:latin typeface="Lucida Sans Unicode"/>
                <a:cs typeface="Lucida Sans Unicode"/>
              </a:rPr>
              <a:t>1</a:t>
            </a:r>
            <a:endParaRPr sz="1400">
              <a:latin typeface="Lucida Sans Unicode"/>
              <a:cs typeface="Lucida Sans Unicode"/>
            </a:endParaRPr>
          </a:p>
        </p:txBody>
      </p:sp>
      <p:sp>
        <p:nvSpPr>
          <p:cNvPr id="52" name="object 52"/>
          <p:cNvSpPr txBox="1"/>
          <p:nvPr/>
        </p:nvSpPr>
        <p:spPr>
          <a:xfrm>
            <a:off x="3327908" y="3598926"/>
            <a:ext cx="138430" cy="239395"/>
          </a:xfrm>
          <a:prstGeom prst="rect">
            <a:avLst/>
          </a:prstGeom>
        </p:spPr>
        <p:txBody>
          <a:bodyPr vert="horz" wrap="square" lIns="0" tIns="12700" rIns="0" bIns="0" rtlCol="0">
            <a:spAutoFit/>
          </a:bodyPr>
          <a:lstStyle/>
          <a:p>
            <a:pPr marL="12700">
              <a:lnSpc>
                <a:spcPct val="100000"/>
              </a:lnSpc>
              <a:spcBef>
                <a:spcPts val="100"/>
              </a:spcBef>
            </a:pPr>
            <a:r>
              <a:rPr sz="1400" dirty="0">
                <a:solidFill>
                  <a:srgbClr val="0066FF"/>
                </a:solidFill>
                <a:latin typeface="Lucida Sans Unicode"/>
                <a:cs typeface="Lucida Sans Unicode"/>
              </a:rPr>
              <a:t>4</a:t>
            </a:r>
            <a:endParaRPr sz="1400">
              <a:latin typeface="Lucida Sans Unicode"/>
              <a:cs typeface="Lucida Sans Unicode"/>
            </a:endParaRPr>
          </a:p>
        </p:txBody>
      </p:sp>
      <p:sp>
        <p:nvSpPr>
          <p:cNvPr id="53" name="object 53"/>
          <p:cNvSpPr txBox="1"/>
          <p:nvPr/>
        </p:nvSpPr>
        <p:spPr>
          <a:xfrm>
            <a:off x="4875021" y="4072509"/>
            <a:ext cx="138430" cy="452755"/>
          </a:xfrm>
          <a:prstGeom prst="rect">
            <a:avLst/>
          </a:prstGeom>
        </p:spPr>
        <p:txBody>
          <a:bodyPr vert="horz" wrap="square" lIns="0" tIns="12700" rIns="0" bIns="0" rtlCol="0">
            <a:spAutoFit/>
          </a:bodyPr>
          <a:lstStyle/>
          <a:p>
            <a:pPr marL="12700">
              <a:lnSpc>
                <a:spcPct val="100000"/>
              </a:lnSpc>
              <a:spcBef>
                <a:spcPts val="100"/>
              </a:spcBef>
            </a:pPr>
            <a:r>
              <a:rPr sz="1400" dirty="0">
                <a:solidFill>
                  <a:srgbClr val="0066FF"/>
                </a:solidFill>
                <a:latin typeface="Lucida Sans Unicode"/>
                <a:cs typeface="Lucida Sans Unicode"/>
              </a:rPr>
              <a:t>1</a:t>
            </a:r>
            <a:endParaRPr sz="1400">
              <a:latin typeface="Lucida Sans Unicode"/>
              <a:cs typeface="Lucida Sans Unicode"/>
            </a:endParaRPr>
          </a:p>
          <a:p>
            <a:pPr marL="12700">
              <a:lnSpc>
                <a:spcPct val="100000"/>
              </a:lnSpc>
            </a:pPr>
            <a:r>
              <a:rPr sz="1400" dirty="0">
                <a:solidFill>
                  <a:srgbClr val="0066FF"/>
                </a:solidFill>
                <a:latin typeface="Lucida Sans Unicode"/>
                <a:cs typeface="Lucida Sans Unicode"/>
              </a:rPr>
              <a:t>6</a:t>
            </a:r>
            <a:endParaRPr sz="1400">
              <a:latin typeface="Lucida Sans Unicode"/>
              <a:cs typeface="Lucida Sans Unicode"/>
            </a:endParaRPr>
          </a:p>
        </p:txBody>
      </p:sp>
      <p:sp>
        <p:nvSpPr>
          <p:cNvPr id="54" name="object 54"/>
          <p:cNvSpPr/>
          <p:nvPr/>
        </p:nvSpPr>
        <p:spPr>
          <a:xfrm>
            <a:off x="463295" y="2183892"/>
            <a:ext cx="309372" cy="77724"/>
          </a:xfrm>
          <a:prstGeom prst="rect">
            <a:avLst/>
          </a:prstGeom>
          <a:blipFill>
            <a:blip r:embed="rId8" cstate="print"/>
            <a:stretch>
              <a:fillRect/>
            </a:stretch>
          </a:blipFill>
        </p:spPr>
        <p:txBody>
          <a:bodyPr wrap="square" lIns="0" tIns="0" rIns="0" bIns="0" rtlCol="0"/>
          <a:lstStyle/>
          <a:p>
            <a:endParaRPr/>
          </a:p>
        </p:txBody>
      </p:sp>
      <p:sp>
        <p:nvSpPr>
          <p:cNvPr id="55" name="object 55"/>
          <p:cNvSpPr/>
          <p:nvPr/>
        </p:nvSpPr>
        <p:spPr>
          <a:xfrm>
            <a:off x="463295" y="2183892"/>
            <a:ext cx="309880" cy="78105"/>
          </a:xfrm>
          <a:custGeom>
            <a:avLst/>
            <a:gdLst/>
            <a:ahLst/>
            <a:cxnLst/>
            <a:rect l="l" t="t" r="r" b="b"/>
            <a:pathLst>
              <a:path w="309880" h="78105">
                <a:moveTo>
                  <a:pt x="0" y="77724"/>
                </a:moveTo>
                <a:lnTo>
                  <a:pt x="309372" y="77724"/>
                </a:lnTo>
                <a:lnTo>
                  <a:pt x="309372" y="0"/>
                </a:lnTo>
                <a:lnTo>
                  <a:pt x="0" y="0"/>
                </a:lnTo>
                <a:lnTo>
                  <a:pt x="0" y="77724"/>
                </a:lnTo>
                <a:close/>
              </a:path>
            </a:pathLst>
          </a:custGeom>
          <a:ln w="9144">
            <a:solidFill>
              <a:srgbClr val="000000"/>
            </a:solidFill>
          </a:ln>
        </p:spPr>
        <p:txBody>
          <a:bodyPr wrap="square" lIns="0" tIns="0" rIns="0" bIns="0" rtlCol="0"/>
          <a:lstStyle/>
          <a:p>
            <a:endParaRPr/>
          </a:p>
        </p:txBody>
      </p:sp>
      <p:sp>
        <p:nvSpPr>
          <p:cNvPr id="56" name="object 56"/>
          <p:cNvSpPr/>
          <p:nvPr/>
        </p:nvSpPr>
        <p:spPr>
          <a:xfrm>
            <a:off x="772668" y="2183892"/>
            <a:ext cx="309372" cy="77724"/>
          </a:xfrm>
          <a:prstGeom prst="rect">
            <a:avLst/>
          </a:prstGeom>
          <a:blipFill>
            <a:blip r:embed="rId9" cstate="print"/>
            <a:stretch>
              <a:fillRect/>
            </a:stretch>
          </a:blipFill>
        </p:spPr>
        <p:txBody>
          <a:bodyPr wrap="square" lIns="0" tIns="0" rIns="0" bIns="0" rtlCol="0"/>
          <a:lstStyle/>
          <a:p>
            <a:endParaRPr/>
          </a:p>
        </p:txBody>
      </p:sp>
      <p:sp>
        <p:nvSpPr>
          <p:cNvPr id="57" name="object 57"/>
          <p:cNvSpPr/>
          <p:nvPr/>
        </p:nvSpPr>
        <p:spPr>
          <a:xfrm>
            <a:off x="772668" y="2183892"/>
            <a:ext cx="309880" cy="78105"/>
          </a:xfrm>
          <a:custGeom>
            <a:avLst/>
            <a:gdLst/>
            <a:ahLst/>
            <a:cxnLst/>
            <a:rect l="l" t="t" r="r" b="b"/>
            <a:pathLst>
              <a:path w="309880" h="78105">
                <a:moveTo>
                  <a:pt x="0" y="77724"/>
                </a:moveTo>
                <a:lnTo>
                  <a:pt x="309372" y="77724"/>
                </a:lnTo>
                <a:lnTo>
                  <a:pt x="309372" y="0"/>
                </a:lnTo>
                <a:lnTo>
                  <a:pt x="0" y="0"/>
                </a:lnTo>
                <a:lnTo>
                  <a:pt x="0" y="77724"/>
                </a:lnTo>
                <a:close/>
              </a:path>
            </a:pathLst>
          </a:custGeom>
          <a:ln w="9144">
            <a:solidFill>
              <a:srgbClr val="000000"/>
            </a:solidFill>
          </a:ln>
        </p:spPr>
        <p:txBody>
          <a:bodyPr wrap="square" lIns="0" tIns="0" rIns="0" bIns="0" rtlCol="0"/>
          <a:lstStyle/>
          <a:p>
            <a:endParaRPr/>
          </a:p>
        </p:txBody>
      </p:sp>
      <p:sp>
        <p:nvSpPr>
          <p:cNvPr id="58" name="object 58"/>
          <p:cNvSpPr/>
          <p:nvPr/>
        </p:nvSpPr>
        <p:spPr>
          <a:xfrm>
            <a:off x="1082039" y="2183892"/>
            <a:ext cx="309372" cy="77724"/>
          </a:xfrm>
          <a:prstGeom prst="rect">
            <a:avLst/>
          </a:prstGeom>
          <a:blipFill>
            <a:blip r:embed="rId10" cstate="print"/>
            <a:stretch>
              <a:fillRect/>
            </a:stretch>
          </a:blipFill>
        </p:spPr>
        <p:txBody>
          <a:bodyPr wrap="square" lIns="0" tIns="0" rIns="0" bIns="0" rtlCol="0"/>
          <a:lstStyle/>
          <a:p>
            <a:endParaRPr/>
          </a:p>
        </p:txBody>
      </p:sp>
      <p:sp>
        <p:nvSpPr>
          <p:cNvPr id="59" name="object 59"/>
          <p:cNvSpPr/>
          <p:nvPr/>
        </p:nvSpPr>
        <p:spPr>
          <a:xfrm>
            <a:off x="1082039" y="2183892"/>
            <a:ext cx="309880" cy="78105"/>
          </a:xfrm>
          <a:custGeom>
            <a:avLst/>
            <a:gdLst/>
            <a:ahLst/>
            <a:cxnLst/>
            <a:rect l="l" t="t" r="r" b="b"/>
            <a:pathLst>
              <a:path w="309880" h="78105">
                <a:moveTo>
                  <a:pt x="0" y="77724"/>
                </a:moveTo>
                <a:lnTo>
                  <a:pt x="309372" y="77724"/>
                </a:lnTo>
                <a:lnTo>
                  <a:pt x="309372" y="0"/>
                </a:lnTo>
                <a:lnTo>
                  <a:pt x="0" y="0"/>
                </a:lnTo>
                <a:lnTo>
                  <a:pt x="0" y="77724"/>
                </a:lnTo>
                <a:close/>
              </a:path>
            </a:pathLst>
          </a:custGeom>
          <a:ln w="9144">
            <a:solidFill>
              <a:srgbClr val="000000"/>
            </a:solidFill>
          </a:ln>
        </p:spPr>
        <p:txBody>
          <a:bodyPr wrap="square" lIns="0" tIns="0" rIns="0" bIns="0" rtlCol="0"/>
          <a:lstStyle/>
          <a:p>
            <a:endParaRPr/>
          </a:p>
        </p:txBody>
      </p:sp>
      <p:sp>
        <p:nvSpPr>
          <p:cNvPr id="60" name="object 60"/>
          <p:cNvSpPr/>
          <p:nvPr/>
        </p:nvSpPr>
        <p:spPr>
          <a:xfrm>
            <a:off x="1391411" y="2183892"/>
            <a:ext cx="309372" cy="77724"/>
          </a:xfrm>
          <a:prstGeom prst="rect">
            <a:avLst/>
          </a:prstGeom>
          <a:blipFill>
            <a:blip r:embed="rId11" cstate="print"/>
            <a:stretch>
              <a:fillRect/>
            </a:stretch>
          </a:blipFill>
        </p:spPr>
        <p:txBody>
          <a:bodyPr wrap="square" lIns="0" tIns="0" rIns="0" bIns="0" rtlCol="0"/>
          <a:lstStyle/>
          <a:p>
            <a:endParaRPr/>
          </a:p>
        </p:txBody>
      </p:sp>
      <p:sp>
        <p:nvSpPr>
          <p:cNvPr id="61" name="object 61"/>
          <p:cNvSpPr/>
          <p:nvPr/>
        </p:nvSpPr>
        <p:spPr>
          <a:xfrm>
            <a:off x="1391411" y="2183892"/>
            <a:ext cx="309880" cy="78105"/>
          </a:xfrm>
          <a:custGeom>
            <a:avLst/>
            <a:gdLst/>
            <a:ahLst/>
            <a:cxnLst/>
            <a:rect l="l" t="t" r="r" b="b"/>
            <a:pathLst>
              <a:path w="309880" h="78105">
                <a:moveTo>
                  <a:pt x="0" y="77724"/>
                </a:moveTo>
                <a:lnTo>
                  <a:pt x="309372" y="77724"/>
                </a:lnTo>
                <a:lnTo>
                  <a:pt x="309372" y="0"/>
                </a:lnTo>
                <a:lnTo>
                  <a:pt x="0" y="0"/>
                </a:lnTo>
                <a:lnTo>
                  <a:pt x="0" y="77724"/>
                </a:lnTo>
                <a:close/>
              </a:path>
            </a:pathLst>
          </a:custGeom>
          <a:ln w="9144">
            <a:solidFill>
              <a:srgbClr val="000000"/>
            </a:solidFill>
          </a:ln>
        </p:spPr>
        <p:txBody>
          <a:bodyPr wrap="square" lIns="0" tIns="0" rIns="0" bIns="0" rtlCol="0"/>
          <a:lstStyle/>
          <a:p>
            <a:endParaRPr/>
          </a:p>
        </p:txBody>
      </p:sp>
      <p:sp>
        <p:nvSpPr>
          <p:cNvPr id="62" name="object 62"/>
          <p:cNvSpPr/>
          <p:nvPr/>
        </p:nvSpPr>
        <p:spPr>
          <a:xfrm>
            <a:off x="1700783" y="2183892"/>
            <a:ext cx="311150" cy="78105"/>
          </a:xfrm>
          <a:custGeom>
            <a:avLst/>
            <a:gdLst/>
            <a:ahLst/>
            <a:cxnLst/>
            <a:rect l="l" t="t" r="r" b="b"/>
            <a:pathLst>
              <a:path w="311150" h="78105">
                <a:moveTo>
                  <a:pt x="0" y="77724"/>
                </a:moveTo>
                <a:lnTo>
                  <a:pt x="310895" y="77724"/>
                </a:lnTo>
                <a:lnTo>
                  <a:pt x="310895" y="0"/>
                </a:lnTo>
                <a:lnTo>
                  <a:pt x="0" y="0"/>
                </a:lnTo>
                <a:lnTo>
                  <a:pt x="0" y="77724"/>
                </a:lnTo>
                <a:close/>
              </a:path>
            </a:pathLst>
          </a:custGeom>
          <a:ln w="9144">
            <a:solidFill>
              <a:srgbClr val="000000"/>
            </a:solidFill>
          </a:ln>
        </p:spPr>
        <p:txBody>
          <a:bodyPr wrap="square" lIns="0" tIns="0" rIns="0" bIns="0" rtlCol="0"/>
          <a:lstStyle/>
          <a:p>
            <a:endParaRPr/>
          </a:p>
        </p:txBody>
      </p:sp>
      <p:sp>
        <p:nvSpPr>
          <p:cNvPr id="63" name="object 63"/>
          <p:cNvSpPr/>
          <p:nvPr/>
        </p:nvSpPr>
        <p:spPr>
          <a:xfrm>
            <a:off x="2011679" y="2183892"/>
            <a:ext cx="309880" cy="78105"/>
          </a:xfrm>
          <a:custGeom>
            <a:avLst/>
            <a:gdLst/>
            <a:ahLst/>
            <a:cxnLst/>
            <a:rect l="l" t="t" r="r" b="b"/>
            <a:pathLst>
              <a:path w="309880" h="78105">
                <a:moveTo>
                  <a:pt x="0" y="77724"/>
                </a:moveTo>
                <a:lnTo>
                  <a:pt x="309371" y="77724"/>
                </a:lnTo>
                <a:lnTo>
                  <a:pt x="309371" y="0"/>
                </a:lnTo>
                <a:lnTo>
                  <a:pt x="0" y="0"/>
                </a:lnTo>
                <a:lnTo>
                  <a:pt x="0" y="77724"/>
                </a:lnTo>
                <a:close/>
              </a:path>
            </a:pathLst>
          </a:custGeom>
          <a:ln w="9144">
            <a:solidFill>
              <a:srgbClr val="000000"/>
            </a:solidFill>
          </a:ln>
        </p:spPr>
        <p:txBody>
          <a:bodyPr wrap="square" lIns="0" tIns="0" rIns="0" bIns="0" rtlCol="0"/>
          <a:lstStyle/>
          <a:p>
            <a:endParaRPr/>
          </a:p>
        </p:txBody>
      </p:sp>
      <p:sp>
        <p:nvSpPr>
          <p:cNvPr id="64" name="object 64"/>
          <p:cNvSpPr/>
          <p:nvPr/>
        </p:nvSpPr>
        <p:spPr>
          <a:xfrm>
            <a:off x="2321051" y="2183892"/>
            <a:ext cx="309880" cy="78105"/>
          </a:xfrm>
          <a:custGeom>
            <a:avLst/>
            <a:gdLst/>
            <a:ahLst/>
            <a:cxnLst/>
            <a:rect l="l" t="t" r="r" b="b"/>
            <a:pathLst>
              <a:path w="309880" h="78105">
                <a:moveTo>
                  <a:pt x="0" y="77724"/>
                </a:moveTo>
                <a:lnTo>
                  <a:pt x="309372" y="77724"/>
                </a:lnTo>
                <a:lnTo>
                  <a:pt x="309372" y="0"/>
                </a:lnTo>
                <a:lnTo>
                  <a:pt x="0" y="0"/>
                </a:lnTo>
                <a:lnTo>
                  <a:pt x="0" y="77724"/>
                </a:lnTo>
                <a:close/>
              </a:path>
            </a:pathLst>
          </a:custGeom>
          <a:ln w="9144">
            <a:solidFill>
              <a:srgbClr val="000000"/>
            </a:solidFill>
          </a:ln>
        </p:spPr>
        <p:txBody>
          <a:bodyPr wrap="square" lIns="0" tIns="0" rIns="0" bIns="0" rtlCol="0"/>
          <a:lstStyle/>
          <a:p>
            <a:endParaRPr/>
          </a:p>
        </p:txBody>
      </p:sp>
      <p:sp>
        <p:nvSpPr>
          <p:cNvPr id="65" name="object 65"/>
          <p:cNvSpPr/>
          <p:nvPr/>
        </p:nvSpPr>
        <p:spPr>
          <a:xfrm>
            <a:off x="2630423" y="2183892"/>
            <a:ext cx="309880" cy="78105"/>
          </a:xfrm>
          <a:custGeom>
            <a:avLst/>
            <a:gdLst/>
            <a:ahLst/>
            <a:cxnLst/>
            <a:rect l="l" t="t" r="r" b="b"/>
            <a:pathLst>
              <a:path w="309880" h="78105">
                <a:moveTo>
                  <a:pt x="0" y="77724"/>
                </a:moveTo>
                <a:lnTo>
                  <a:pt x="309372" y="77724"/>
                </a:lnTo>
                <a:lnTo>
                  <a:pt x="309372" y="0"/>
                </a:lnTo>
                <a:lnTo>
                  <a:pt x="0" y="0"/>
                </a:lnTo>
                <a:lnTo>
                  <a:pt x="0" y="77724"/>
                </a:lnTo>
                <a:close/>
              </a:path>
            </a:pathLst>
          </a:custGeom>
          <a:ln w="9144">
            <a:solidFill>
              <a:srgbClr val="000000"/>
            </a:solidFill>
          </a:ln>
        </p:spPr>
        <p:txBody>
          <a:bodyPr wrap="square" lIns="0" tIns="0" rIns="0" bIns="0" rtlCol="0"/>
          <a:lstStyle/>
          <a:p>
            <a:endParaRPr/>
          </a:p>
        </p:txBody>
      </p:sp>
      <p:sp>
        <p:nvSpPr>
          <p:cNvPr id="66" name="object 66"/>
          <p:cNvSpPr/>
          <p:nvPr/>
        </p:nvSpPr>
        <p:spPr>
          <a:xfrm>
            <a:off x="2939795" y="2183892"/>
            <a:ext cx="309880" cy="78105"/>
          </a:xfrm>
          <a:custGeom>
            <a:avLst/>
            <a:gdLst/>
            <a:ahLst/>
            <a:cxnLst/>
            <a:rect l="l" t="t" r="r" b="b"/>
            <a:pathLst>
              <a:path w="309880" h="78105">
                <a:moveTo>
                  <a:pt x="0" y="77724"/>
                </a:moveTo>
                <a:lnTo>
                  <a:pt x="309371" y="77724"/>
                </a:lnTo>
                <a:lnTo>
                  <a:pt x="309371" y="0"/>
                </a:lnTo>
                <a:lnTo>
                  <a:pt x="0" y="0"/>
                </a:lnTo>
                <a:lnTo>
                  <a:pt x="0" y="77724"/>
                </a:lnTo>
                <a:close/>
              </a:path>
            </a:pathLst>
          </a:custGeom>
          <a:ln w="9144">
            <a:solidFill>
              <a:srgbClr val="000000"/>
            </a:solidFill>
          </a:ln>
        </p:spPr>
        <p:txBody>
          <a:bodyPr wrap="square" lIns="0" tIns="0" rIns="0" bIns="0" rtlCol="0"/>
          <a:lstStyle/>
          <a:p>
            <a:endParaRPr/>
          </a:p>
        </p:txBody>
      </p:sp>
      <p:sp>
        <p:nvSpPr>
          <p:cNvPr id="67" name="object 67"/>
          <p:cNvSpPr/>
          <p:nvPr/>
        </p:nvSpPr>
        <p:spPr>
          <a:xfrm>
            <a:off x="3249167" y="2183892"/>
            <a:ext cx="309880" cy="78105"/>
          </a:xfrm>
          <a:custGeom>
            <a:avLst/>
            <a:gdLst/>
            <a:ahLst/>
            <a:cxnLst/>
            <a:rect l="l" t="t" r="r" b="b"/>
            <a:pathLst>
              <a:path w="309879" h="78105">
                <a:moveTo>
                  <a:pt x="0" y="77724"/>
                </a:moveTo>
                <a:lnTo>
                  <a:pt x="309371" y="77724"/>
                </a:lnTo>
                <a:lnTo>
                  <a:pt x="309371" y="0"/>
                </a:lnTo>
                <a:lnTo>
                  <a:pt x="0" y="0"/>
                </a:lnTo>
                <a:lnTo>
                  <a:pt x="0" y="77724"/>
                </a:lnTo>
                <a:close/>
              </a:path>
            </a:pathLst>
          </a:custGeom>
          <a:ln w="9144">
            <a:solidFill>
              <a:srgbClr val="000000"/>
            </a:solidFill>
          </a:ln>
        </p:spPr>
        <p:txBody>
          <a:bodyPr wrap="square" lIns="0" tIns="0" rIns="0" bIns="0" rtlCol="0"/>
          <a:lstStyle/>
          <a:p>
            <a:endParaRPr/>
          </a:p>
        </p:txBody>
      </p:sp>
      <p:sp>
        <p:nvSpPr>
          <p:cNvPr id="68" name="object 68"/>
          <p:cNvSpPr/>
          <p:nvPr/>
        </p:nvSpPr>
        <p:spPr>
          <a:xfrm>
            <a:off x="3558540" y="2183892"/>
            <a:ext cx="309880" cy="78105"/>
          </a:xfrm>
          <a:custGeom>
            <a:avLst/>
            <a:gdLst/>
            <a:ahLst/>
            <a:cxnLst/>
            <a:rect l="l" t="t" r="r" b="b"/>
            <a:pathLst>
              <a:path w="309879" h="78105">
                <a:moveTo>
                  <a:pt x="0" y="77724"/>
                </a:moveTo>
                <a:lnTo>
                  <a:pt x="309372" y="77724"/>
                </a:lnTo>
                <a:lnTo>
                  <a:pt x="309372" y="0"/>
                </a:lnTo>
                <a:lnTo>
                  <a:pt x="0" y="0"/>
                </a:lnTo>
                <a:lnTo>
                  <a:pt x="0" y="77724"/>
                </a:lnTo>
                <a:close/>
              </a:path>
            </a:pathLst>
          </a:custGeom>
          <a:ln w="9144">
            <a:solidFill>
              <a:srgbClr val="000000"/>
            </a:solidFill>
          </a:ln>
        </p:spPr>
        <p:txBody>
          <a:bodyPr wrap="square" lIns="0" tIns="0" rIns="0" bIns="0" rtlCol="0"/>
          <a:lstStyle/>
          <a:p>
            <a:endParaRPr/>
          </a:p>
        </p:txBody>
      </p:sp>
      <p:sp>
        <p:nvSpPr>
          <p:cNvPr id="69" name="object 69"/>
          <p:cNvSpPr/>
          <p:nvPr/>
        </p:nvSpPr>
        <p:spPr>
          <a:xfrm>
            <a:off x="3867911" y="2183892"/>
            <a:ext cx="309880" cy="78105"/>
          </a:xfrm>
          <a:custGeom>
            <a:avLst/>
            <a:gdLst/>
            <a:ahLst/>
            <a:cxnLst/>
            <a:rect l="l" t="t" r="r" b="b"/>
            <a:pathLst>
              <a:path w="309879" h="78105">
                <a:moveTo>
                  <a:pt x="0" y="77724"/>
                </a:moveTo>
                <a:lnTo>
                  <a:pt x="309372" y="77724"/>
                </a:lnTo>
                <a:lnTo>
                  <a:pt x="309372" y="0"/>
                </a:lnTo>
                <a:lnTo>
                  <a:pt x="0" y="0"/>
                </a:lnTo>
                <a:lnTo>
                  <a:pt x="0" y="77724"/>
                </a:lnTo>
                <a:close/>
              </a:path>
            </a:pathLst>
          </a:custGeom>
          <a:ln w="9144">
            <a:solidFill>
              <a:srgbClr val="000000"/>
            </a:solidFill>
          </a:ln>
        </p:spPr>
        <p:txBody>
          <a:bodyPr wrap="square" lIns="0" tIns="0" rIns="0" bIns="0" rtlCol="0"/>
          <a:lstStyle/>
          <a:p>
            <a:endParaRPr/>
          </a:p>
        </p:txBody>
      </p:sp>
      <p:sp>
        <p:nvSpPr>
          <p:cNvPr id="70" name="object 70"/>
          <p:cNvSpPr/>
          <p:nvPr/>
        </p:nvSpPr>
        <p:spPr>
          <a:xfrm>
            <a:off x="4177284" y="2183892"/>
            <a:ext cx="309880" cy="78105"/>
          </a:xfrm>
          <a:custGeom>
            <a:avLst/>
            <a:gdLst/>
            <a:ahLst/>
            <a:cxnLst/>
            <a:rect l="l" t="t" r="r" b="b"/>
            <a:pathLst>
              <a:path w="309879" h="78105">
                <a:moveTo>
                  <a:pt x="0" y="77724"/>
                </a:moveTo>
                <a:lnTo>
                  <a:pt x="309372" y="77724"/>
                </a:lnTo>
                <a:lnTo>
                  <a:pt x="309372" y="0"/>
                </a:lnTo>
                <a:lnTo>
                  <a:pt x="0" y="0"/>
                </a:lnTo>
                <a:lnTo>
                  <a:pt x="0" y="77724"/>
                </a:lnTo>
                <a:close/>
              </a:path>
            </a:pathLst>
          </a:custGeom>
          <a:ln w="9144">
            <a:solidFill>
              <a:srgbClr val="000000"/>
            </a:solidFill>
          </a:ln>
        </p:spPr>
        <p:txBody>
          <a:bodyPr wrap="square" lIns="0" tIns="0" rIns="0" bIns="0" rtlCol="0"/>
          <a:lstStyle/>
          <a:p>
            <a:endParaRPr/>
          </a:p>
        </p:txBody>
      </p:sp>
      <p:sp>
        <p:nvSpPr>
          <p:cNvPr id="71" name="object 71"/>
          <p:cNvSpPr/>
          <p:nvPr/>
        </p:nvSpPr>
        <p:spPr>
          <a:xfrm>
            <a:off x="4486655" y="2183892"/>
            <a:ext cx="309880" cy="78105"/>
          </a:xfrm>
          <a:custGeom>
            <a:avLst/>
            <a:gdLst/>
            <a:ahLst/>
            <a:cxnLst/>
            <a:rect l="l" t="t" r="r" b="b"/>
            <a:pathLst>
              <a:path w="309879" h="78105">
                <a:moveTo>
                  <a:pt x="0" y="77724"/>
                </a:moveTo>
                <a:lnTo>
                  <a:pt x="309372" y="77724"/>
                </a:lnTo>
                <a:lnTo>
                  <a:pt x="309372" y="0"/>
                </a:lnTo>
                <a:lnTo>
                  <a:pt x="0" y="0"/>
                </a:lnTo>
                <a:lnTo>
                  <a:pt x="0" y="77724"/>
                </a:lnTo>
                <a:close/>
              </a:path>
            </a:pathLst>
          </a:custGeom>
          <a:ln w="9144">
            <a:solidFill>
              <a:srgbClr val="000000"/>
            </a:solidFill>
          </a:ln>
        </p:spPr>
        <p:txBody>
          <a:bodyPr wrap="square" lIns="0" tIns="0" rIns="0" bIns="0" rtlCol="0"/>
          <a:lstStyle/>
          <a:p>
            <a:endParaRPr/>
          </a:p>
        </p:txBody>
      </p:sp>
      <p:sp>
        <p:nvSpPr>
          <p:cNvPr id="72" name="object 72"/>
          <p:cNvSpPr/>
          <p:nvPr/>
        </p:nvSpPr>
        <p:spPr>
          <a:xfrm>
            <a:off x="4796028" y="2183892"/>
            <a:ext cx="309880" cy="78105"/>
          </a:xfrm>
          <a:custGeom>
            <a:avLst/>
            <a:gdLst/>
            <a:ahLst/>
            <a:cxnLst/>
            <a:rect l="l" t="t" r="r" b="b"/>
            <a:pathLst>
              <a:path w="309879" h="78105">
                <a:moveTo>
                  <a:pt x="0" y="77724"/>
                </a:moveTo>
                <a:lnTo>
                  <a:pt x="309372" y="77724"/>
                </a:lnTo>
                <a:lnTo>
                  <a:pt x="309372" y="0"/>
                </a:lnTo>
                <a:lnTo>
                  <a:pt x="0" y="0"/>
                </a:lnTo>
                <a:lnTo>
                  <a:pt x="0" y="77724"/>
                </a:lnTo>
                <a:close/>
              </a:path>
            </a:pathLst>
          </a:custGeom>
          <a:ln w="9144">
            <a:solidFill>
              <a:srgbClr val="000000"/>
            </a:solidFill>
          </a:ln>
        </p:spPr>
        <p:txBody>
          <a:bodyPr wrap="square" lIns="0" tIns="0" rIns="0" bIns="0" rtlCol="0"/>
          <a:lstStyle/>
          <a:p>
            <a:endParaRPr/>
          </a:p>
        </p:txBody>
      </p:sp>
      <p:sp>
        <p:nvSpPr>
          <p:cNvPr id="73" name="object 73"/>
          <p:cNvSpPr/>
          <p:nvPr/>
        </p:nvSpPr>
        <p:spPr>
          <a:xfrm>
            <a:off x="5105400" y="2183892"/>
            <a:ext cx="309880" cy="78105"/>
          </a:xfrm>
          <a:custGeom>
            <a:avLst/>
            <a:gdLst/>
            <a:ahLst/>
            <a:cxnLst/>
            <a:rect l="l" t="t" r="r" b="b"/>
            <a:pathLst>
              <a:path w="309879" h="78105">
                <a:moveTo>
                  <a:pt x="0" y="77724"/>
                </a:moveTo>
                <a:lnTo>
                  <a:pt x="309372" y="77724"/>
                </a:lnTo>
                <a:lnTo>
                  <a:pt x="309372" y="0"/>
                </a:lnTo>
                <a:lnTo>
                  <a:pt x="0" y="0"/>
                </a:lnTo>
                <a:lnTo>
                  <a:pt x="0" y="77724"/>
                </a:lnTo>
                <a:close/>
              </a:path>
            </a:pathLst>
          </a:custGeom>
          <a:ln w="9144">
            <a:solidFill>
              <a:srgbClr val="000000"/>
            </a:solidFill>
          </a:ln>
        </p:spPr>
        <p:txBody>
          <a:bodyPr wrap="square" lIns="0" tIns="0" rIns="0" bIns="0" rtlCol="0"/>
          <a:lstStyle/>
          <a:p>
            <a:endParaRPr/>
          </a:p>
        </p:txBody>
      </p:sp>
      <p:sp>
        <p:nvSpPr>
          <p:cNvPr id="74" name="object 74"/>
          <p:cNvSpPr txBox="1"/>
          <p:nvPr/>
        </p:nvSpPr>
        <p:spPr>
          <a:xfrm>
            <a:off x="4037329" y="1808480"/>
            <a:ext cx="244475" cy="487045"/>
          </a:xfrm>
          <a:prstGeom prst="rect">
            <a:avLst/>
          </a:prstGeom>
        </p:spPr>
        <p:txBody>
          <a:bodyPr vert="horz" wrap="square" lIns="0" tIns="13335" rIns="0" bIns="0" rtlCol="0">
            <a:spAutoFit/>
          </a:bodyPr>
          <a:lstStyle/>
          <a:p>
            <a:pPr marL="38100">
              <a:lnSpc>
                <a:spcPct val="100000"/>
              </a:lnSpc>
              <a:spcBef>
                <a:spcPts val="105"/>
              </a:spcBef>
            </a:pPr>
            <a:r>
              <a:rPr sz="900" spc="5" dirty="0">
                <a:solidFill>
                  <a:srgbClr val="CC0000"/>
                </a:solidFill>
                <a:latin typeface="Lucida Sans Unicode"/>
                <a:cs typeface="Lucida Sans Unicode"/>
              </a:rPr>
              <a:t>3</a:t>
            </a:r>
            <a:r>
              <a:rPr sz="2100" spc="7" baseline="-15873" dirty="0">
                <a:solidFill>
                  <a:srgbClr val="CC0000"/>
                </a:solidFill>
                <a:latin typeface="Lucida Sans Unicode"/>
                <a:cs typeface="Lucida Sans Unicode"/>
              </a:rPr>
              <a:t>/</a:t>
            </a:r>
            <a:endParaRPr sz="2100" baseline="-15873">
              <a:latin typeface="Lucida Sans Unicode"/>
              <a:cs typeface="Lucida Sans Unicode"/>
            </a:endParaRPr>
          </a:p>
          <a:p>
            <a:pPr marL="38100">
              <a:lnSpc>
                <a:spcPct val="100000"/>
              </a:lnSpc>
              <a:spcBef>
                <a:spcPts val="855"/>
              </a:spcBef>
            </a:pPr>
            <a:r>
              <a:rPr sz="900" spc="20" dirty="0">
                <a:solidFill>
                  <a:srgbClr val="CC0000"/>
                </a:solidFill>
                <a:latin typeface="Lucida Sans Unicode"/>
                <a:cs typeface="Lucida Sans Unicode"/>
              </a:rPr>
              <a:t>4</a:t>
            </a:r>
            <a:endParaRPr sz="900">
              <a:latin typeface="Lucida Sans Unicode"/>
              <a:cs typeface="Lucida Sans Unicode"/>
            </a:endParaRPr>
          </a:p>
        </p:txBody>
      </p:sp>
      <p:sp>
        <p:nvSpPr>
          <p:cNvPr id="75" name="object 75"/>
          <p:cNvSpPr txBox="1"/>
          <p:nvPr/>
        </p:nvSpPr>
        <p:spPr>
          <a:xfrm>
            <a:off x="1561846" y="1808480"/>
            <a:ext cx="244475" cy="239395"/>
          </a:xfrm>
          <a:prstGeom prst="rect">
            <a:avLst/>
          </a:prstGeom>
        </p:spPr>
        <p:txBody>
          <a:bodyPr vert="horz" wrap="square" lIns="0" tIns="13335" rIns="0" bIns="0" rtlCol="0">
            <a:spAutoFit/>
          </a:bodyPr>
          <a:lstStyle/>
          <a:p>
            <a:pPr marL="38100">
              <a:lnSpc>
                <a:spcPct val="100000"/>
              </a:lnSpc>
              <a:spcBef>
                <a:spcPts val="105"/>
              </a:spcBef>
            </a:pPr>
            <a:r>
              <a:rPr sz="900" spc="5" dirty="0">
                <a:solidFill>
                  <a:srgbClr val="CC0000"/>
                </a:solidFill>
                <a:latin typeface="Lucida Sans Unicode"/>
                <a:cs typeface="Lucida Sans Unicode"/>
              </a:rPr>
              <a:t>1</a:t>
            </a:r>
            <a:r>
              <a:rPr sz="2100" spc="7" baseline="-15873" dirty="0">
                <a:solidFill>
                  <a:srgbClr val="CC0000"/>
                </a:solidFill>
                <a:latin typeface="Lucida Sans Unicode"/>
                <a:cs typeface="Lucida Sans Unicode"/>
              </a:rPr>
              <a:t>/</a:t>
            </a:r>
            <a:endParaRPr sz="2100" baseline="-15873">
              <a:latin typeface="Lucida Sans Unicode"/>
              <a:cs typeface="Lucida Sans Unicode"/>
            </a:endParaRPr>
          </a:p>
        </p:txBody>
      </p:sp>
      <p:sp>
        <p:nvSpPr>
          <p:cNvPr id="76" name="object 76"/>
          <p:cNvSpPr txBox="1"/>
          <p:nvPr/>
        </p:nvSpPr>
        <p:spPr>
          <a:xfrm>
            <a:off x="1587246" y="2126995"/>
            <a:ext cx="100965" cy="168275"/>
          </a:xfrm>
          <a:prstGeom prst="rect">
            <a:avLst/>
          </a:prstGeom>
        </p:spPr>
        <p:txBody>
          <a:bodyPr vert="horz" wrap="square" lIns="0" tIns="17145" rIns="0" bIns="0" rtlCol="0">
            <a:spAutoFit/>
          </a:bodyPr>
          <a:lstStyle/>
          <a:p>
            <a:pPr marL="12700">
              <a:lnSpc>
                <a:spcPct val="100000"/>
              </a:lnSpc>
              <a:spcBef>
                <a:spcPts val="135"/>
              </a:spcBef>
            </a:pPr>
            <a:r>
              <a:rPr sz="900" spc="20" dirty="0">
                <a:solidFill>
                  <a:srgbClr val="CC0000"/>
                </a:solidFill>
                <a:latin typeface="Lucida Sans Unicode"/>
                <a:cs typeface="Lucida Sans Unicode"/>
              </a:rPr>
              <a:t>4</a:t>
            </a:r>
            <a:endParaRPr sz="900">
              <a:latin typeface="Lucida Sans Unicode"/>
              <a:cs typeface="Lucida Sans Unicode"/>
            </a:endParaRPr>
          </a:p>
        </p:txBody>
      </p:sp>
      <p:sp>
        <p:nvSpPr>
          <p:cNvPr id="77" name="object 77"/>
          <p:cNvSpPr txBox="1"/>
          <p:nvPr/>
        </p:nvSpPr>
        <p:spPr>
          <a:xfrm>
            <a:off x="2799588" y="1808480"/>
            <a:ext cx="244475" cy="487045"/>
          </a:xfrm>
          <a:prstGeom prst="rect">
            <a:avLst/>
          </a:prstGeom>
        </p:spPr>
        <p:txBody>
          <a:bodyPr vert="horz" wrap="square" lIns="0" tIns="13335" rIns="0" bIns="0" rtlCol="0">
            <a:spAutoFit/>
          </a:bodyPr>
          <a:lstStyle/>
          <a:p>
            <a:pPr marL="38100">
              <a:lnSpc>
                <a:spcPct val="100000"/>
              </a:lnSpc>
              <a:spcBef>
                <a:spcPts val="105"/>
              </a:spcBef>
            </a:pPr>
            <a:r>
              <a:rPr sz="900" spc="5" dirty="0">
                <a:solidFill>
                  <a:srgbClr val="CC0000"/>
                </a:solidFill>
                <a:latin typeface="Lucida Sans Unicode"/>
                <a:cs typeface="Lucida Sans Unicode"/>
              </a:rPr>
              <a:t>2</a:t>
            </a:r>
            <a:r>
              <a:rPr sz="2100" spc="7" baseline="-15873" dirty="0">
                <a:solidFill>
                  <a:srgbClr val="CC0000"/>
                </a:solidFill>
                <a:latin typeface="Lucida Sans Unicode"/>
                <a:cs typeface="Lucida Sans Unicode"/>
              </a:rPr>
              <a:t>/</a:t>
            </a:r>
            <a:endParaRPr sz="2100" baseline="-15873">
              <a:latin typeface="Lucida Sans Unicode"/>
              <a:cs typeface="Lucida Sans Unicode"/>
            </a:endParaRPr>
          </a:p>
          <a:p>
            <a:pPr marL="38100">
              <a:lnSpc>
                <a:spcPct val="100000"/>
              </a:lnSpc>
              <a:spcBef>
                <a:spcPts val="855"/>
              </a:spcBef>
            </a:pPr>
            <a:r>
              <a:rPr sz="900" spc="20" dirty="0">
                <a:solidFill>
                  <a:srgbClr val="CC0000"/>
                </a:solidFill>
                <a:latin typeface="Lucida Sans Unicode"/>
                <a:cs typeface="Lucida Sans Unicode"/>
              </a:rPr>
              <a:t>4</a:t>
            </a:r>
            <a:endParaRPr sz="900">
              <a:latin typeface="Lucida Sans Unicode"/>
              <a:cs typeface="Lucida Sans Unicode"/>
            </a:endParaRPr>
          </a:p>
        </p:txBody>
      </p:sp>
      <p:sp>
        <p:nvSpPr>
          <p:cNvPr id="78" name="object 78"/>
          <p:cNvSpPr txBox="1"/>
          <p:nvPr/>
        </p:nvSpPr>
        <p:spPr>
          <a:xfrm>
            <a:off x="5262371" y="1808480"/>
            <a:ext cx="244475" cy="239395"/>
          </a:xfrm>
          <a:prstGeom prst="rect">
            <a:avLst/>
          </a:prstGeom>
        </p:spPr>
        <p:txBody>
          <a:bodyPr vert="horz" wrap="square" lIns="0" tIns="13335" rIns="0" bIns="0" rtlCol="0">
            <a:spAutoFit/>
          </a:bodyPr>
          <a:lstStyle/>
          <a:p>
            <a:pPr marL="38100">
              <a:lnSpc>
                <a:spcPct val="100000"/>
              </a:lnSpc>
              <a:spcBef>
                <a:spcPts val="105"/>
              </a:spcBef>
            </a:pPr>
            <a:r>
              <a:rPr sz="900" spc="5" dirty="0">
                <a:solidFill>
                  <a:srgbClr val="CC0000"/>
                </a:solidFill>
                <a:latin typeface="Lucida Sans Unicode"/>
                <a:cs typeface="Lucida Sans Unicode"/>
              </a:rPr>
              <a:t>4</a:t>
            </a:r>
            <a:r>
              <a:rPr sz="2100" spc="7" baseline="-15873" dirty="0">
                <a:solidFill>
                  <a:srgbClr val="CC0000"/>
                </a:solidFill>
                <a:latin typeface="Lucida Sans Unicode"/>
                <a:cs typeface="Lucida Sans Unicode"/>
              </a:rPr>
              <a:t>/</a:t>
            </a:r>
            <a:endParaRPr sz="2100" baseline="-15873">
              <a:latin typeface="Lucida Sans Unicode"/>
              <a:cs typeface="Lucida Sans Unicode"/>
            </a:endParaRPr>
          </a:p>
        </p:txBody>
      </p:sp>
      <p:sp>
        <p:nvSpPr>
          <p:cNvPr id="79" name="object 79"/>
          <p:cNvSpPr txBox="1"/>
          <p:nvPr/>
        </p:nvSpPr>
        <p:spPr>
          <a:xfrm>
            <a:off x="5287771" y="2126995"/>
            <a:ext cx="100965" cy="168275"/>
          </a:xfrm>
          <a:prstGeom prst="rect">
            <a:avLst/>
          </a:prstGeom>
        </p:spPr>
        <p:txBody>
          <a:bodyPr vert="horz" wrap="square" lIns="0" tIns="17145" rIns="0" bIns="0" rtlCol="0">
            <a:spAutoFit/>
          </a:bodyPr>
          <a:lstStyle/>
          <a:p>
            <a:pPr marL="12700">
              <a:lnSpc>
                <a:spcPct val="100000"/>
              </a:lnSpc>
              <a:spcBef>
                <a:spcPts val="135"/>
              </a:spcBef>
            </a:pPr>
            <a:r>
              <a:rPr sz="900" spc="20" dirty="0">
                <a:solidFill>
                  <a:srgbClr val="CC0000"/>
                </a:solidFill>
                <a:latin typeface="Lucida Sans Unicode"/>
                <a:cs typeface="Lucida Sans Unicode"/>
              </a:rPr>
              <a:t>4</a:t>
            </a:r>
            <a:endParaRPr sz="900">
              <a:latin typeface="Lucida Sans Unicode"/>
              <a:cs typeface="Lucida Sans Unicode"/>
            </a:endParaRPr>
          </a:p>
        </p:txBody>
      </p:sp>
      <p:sp>
        <p:nvSpPr>
          <p:cNvPr id="80" name="object 80"/>
          <p:cNvSpPr txBox="1"/>
          <p:nvPr/>
        </p:nvSpPr>
        <p:spPr>
          <a:xfrm>
            <a:off x="310692" y="2072386"/>
            <a:ext cx="138430" cy="239395"/>
          </a:xfrm>
          <a:prstGeom prst="rect">
            <a:avLst/>
          </a:prstGeom>
        </p:spPr>
        <p:txBody>
          <a:bodyPr vert="horz" wrap="square" lIns="0" tIns="13335" rIns="0" bIns="0" rtlCol="0">
            <a:spAutoFit/>
          </a:bodyPr>
          <a:lstStyle/>
          <a:p>
            <a:pPr marL="12700">
              <a:lnSpc>
                <a:spcPct val="100000"/>
              </a:lnSpc>
              <a:spcBef>
                <a:spcPts val="105"/>
              </a:spcBef>
            </a:pPr>
            <a:r>
              <a:rPr sz="1400" dirty="0">
                <a:solidFill>
                  <a:srgbClr val="464646"/>
                </a:solidFill>
                <a:latin typeface="Lucida Sans Unicode"/>
                <a:cs typeface="Lucida Sans Unicode"/>
              </a:rPr>
              <a:t>0</a:t>
            </a:r>
            <a:endParaRPr sz="1400">
              <a:latin typeface="Lucida Sans Unicode"/>
              <a:cs typeface="Lucida Sans Unicode"/>
            </a:endParaRPr>
          </a:p>
        </p:txBody>
      </p:sp>
      <p:sp>
        <p:nvSpPr>
          <p:cNvPr id="81" name="object 81"/>
          <p:cNvSpPr txBox="1"/>
          <p:nvPr/>
        </p:nvSpPr>
        <p:spPr>
          <a:xfrm>
            <a:off x="633374" y="2203195"/>
            <a:ext cx="1173480" cy="239395"/>
          </a:xfrm>
          <a:prstGeom prst="rect">
            <a:avLst/>
          </a:prstGeom>
        </p:spPr>
        <p:txBody>
          <a:bodyPr vert="horz" wrap="square" lIns="0" tIns="13335" rIns="0" bIns="0" rtlCol="0">
            <a:spAutoFit/>
          </a:bodyPr>
          <a:lstStyle/>
          <a:p>
            <a:pPr marL="38100">
              <a:lnSpc>
                <a:spcPct val="100000"/>
              </a:lnSpc>
              <a:spcBef>
                <a:spcPts val="105"/>
              </a:spcBef>
              <a:tabLst>
                <a:tab pos="347345" algn="l"/>
                <a:tab pos="656590" algn="l"/>
                <a:tab pos="966469" algn="l"/>
              </a:tabLst>
            </a:pPr>
            <a:r>
              <a:rPr sz="900" spc="5" dirty="0">
                <a:solidFill>
                  <a:srgbClr val="0066FF"/>
                </a:solidFill>
                <a:latin typeface="Lucida Sans Unicode"/>
                <a:cs typeface="Lucida Sans Unicode"/>
              </a:rPr>
              <a:t>1</a:t>
            </a:r>
            <a:r>
              <a:rPr sz="2100" spc="7" baseline="-15873" dirty="0">
                <a:solidFill>
                  <a:srgbClr val="0066FF"/>
                </a:solidFill>
                <a:latin typeface="Lucida Sans Unicode"/>
                <a:cs typeface="Lucida Sans Unicode"/>
              </a:rPr>
              <a:t>/	</a:t>
            </a:r>
            <a:r>
              <a:rPr sz="900" spc="5" dirty="0">
                <a:solidFill>
                  <a:srgbClr val="0066FF"/>
                </a:solidFill>
                <a:latin typeface="Lucida Sans Unicode"/>
                <a:cs typeface="Lucida Sans Unicode"/>
              </a:rPr>
              <a:t>2</a:t>
            </a:r>
            <a:r>
              <a:rPr sz="2100" spc="7" baseline="-15873" dirty="0">
                <a:solidFill>
                  <a:srgbClr val="0066FF"/>
                </a:solidFill>
                <a:latin typeface="Lucida Sans Unicode"/>
                <a:cs typeface="Lucida Sans Unicode"/>
              </a:rPr>
              <a:t>/	</a:t>
            </a:r>
            <a:r>
              <a:rPr sz="900" spc="5" dirty="0">
                <a:solidFill>
                  <a:srgbClr val="0066FF"/>
                </a:solidFill>
                <a:latin typeface="Lucida Sans Unicode"/>
                <a:cs typeface="Lucida Sans Unicode"/>
              </a:rPr>
              <a:t>3</a:t>
            </a:r>
            <a:r>
              <a:rPr sz="2100" spc="7" baseline="-15873" dirty="0">
                <a:solidFill>
                  <a:srgbClr val="0066FF"/>
                </a:solidFill>
                <a:latin typeface="Lucida Sans Unicode"/>
                <a:cs typeface="Lucida Sans Unicode"/>
              </a:rPr>
              <a:t>/	</a:t>
            </a:r>
            <a:r>
              <a:rPr sz="900" spc="5" dirty="0">
                <a:solidFill>
                  <a:srgbClr val="0066FF"/>
                </a:solidFill>
                <a:latin typeface="Lucida Sans Unicode"/>
                <a:cs typeface="Lucida Sans Unicode"/>
              </a:rPr>
              <a:t>4</a:t>
            </a:r>
            <a:r>
              <a:rPr sz="2100" spc="7" baseline="-15873" dirty="0">
                <a:solidFill>
                  <a:srgbClr val="0066FF"/>
                </a:solidFill>
                <a:latin typeface="Lucida Sans Unicode"/>
                <a:cs typeface="Lucida Sans Unicode"/>
              </a:rPr>
              <a:t>/</a:t>
            </a:r>
            <a:endParaRPr sz="2100" baseline="-15873">
              <a:latin typeface="Lucida Sans Unicode"/>
              <a:cs typeface="Lucida Sans Unicode"/>
            </a:endParaRPr>
          </a:p>
        </p:txBody>
      </p:sp>
      <p:sp>
        <p:nvSpPr>
          <p:cNvPr id="82" name="object 82"/>
          <p:cNvSpPr txBox="1"/>
          <p:nvPr/>
        </p:nvSpPr>
        <p:spPr>
          <a:xfrm>
            <a:off x="826414" y="2358643"/>
            <a:ext cx="1103630" cy="168275"/>
          </a:xfrm>
          <a:prstGeom prst="rect">
            <a:avLst/>
          </a:prstGeom>
        </p:spPr>
        <p:txBody>
          <a:bodyPr vert="horz" wrap="square" lIns="0" tIns="17145" rIns="0" bIns="0" rtlCol="0">
            <a:spAutoFit/>
          </a:bodyPr>
          <a:lstStyle/>
          <a:p>
            <a:pPr marL="12700">
              <a:lnSpc>
                <a:spcPct val="100000"/>
              </a:lnSpc>
              <a:spcBef>
                <a:spcPts val="135"/>
              </a:spcBef>
              <a:tabLst>
                <a:tab pos="321945" algn="l"/>
                <a:tab pos="631190" algn="l"/>
                <a:tab pos="941069" algn="l"/>
              </a:tabLst>
            </a:pPr>
            <a:r>
              <a:rPr sz="900" spc="15" dirty="0">
                <a:solidFill>
                  <a:srgbClr val="0066FF"/>
                </a:solidFill>
                <a:latin typeface="Lucida Sans Unicode"/>
                <a:cs typeface="Lucida Sans Unicode"/>
              </a:rPr>
              <a:t>1</a:t>
            </a:r>
            <a:r>
              <a:rPr sz="900" spc="20" dirty="0">
                <a:solidFill>
                  <a:srgbClr val="0066FF"/>
                </a:solidFill>
                <a:latin typeface="Lucida Sans Unicode"/>
                <a:cs typeface="Lucida Sans Unicode"/>
              </a:rPr>
              <a:t>6</a:t>
            </a:r>
            <a:r>
              <a:rPr sz="900" dirty="0">
                <a:solidFill>
                  <a:srgbClr val="0066FF"/>
                </a:solidFill>
                <a:latin typeface="Lucida Sans Unicode"/>
                <a:cs typeface="Lucida Sans Unicode"/>
              </a:rPr>
              <a:t>	</a:t>
            </a:r>
            <a:r>
              <a:rPr sz="900" spc="15" dirty="0">
                <a:solidFill>
                  <a:srgbClr val="0066FF"/>
                </a:solidFill>
                <a:latin typeface="Lucida Sans Unicode"/>
                <a:cs typeface="Lucida Sans Unicode"/>
              </a:rPr>
              <a:t>1</a:t>
            </a:r>
            <a:r>
              <a:rPr sz="900" spc="20" dirty="0">
                <a:solidFill>
                  <a:srgbClr val="0066FF"/>
                </a:solidFill>
                <a:latin typeface="Lucida Sans Unicode"/>
                <a:cs typeface="Lucida Sans Unicode"/>
              </a:rPr>
              <a:t>6</a:t>
            </a:r>
            <a:r>
              <a:rPr sz="900" dirty="0">
                <a:solidFill>
                  <a:srgbClr val="0066FF"/>
                </a:solidFill>
                <a:latin typeface="Lucida Sans Unicode"/>
                <a:cs typeface="Lucida Sans Unicode"/>
              </a:rPr>
              <a:t>	</a:t>
            </a:r>
            <a:r>
              <a:rPr sz="900" spc="15" dirty="0">
                <a:solidFill>
                  <a:srgbClr val="0066FF"/>
                </a:solidFill>
                <a:latin typeface="Lucida Sans Unicode"/>
                <a:cs typeface="Lucida Sans Unicode"/>
              </a:rPr>
              <a:t>1</a:t>
            </a:r>
            <a:r>
              <a:rPr sz="900" spc="20" dirty="0">
                <a:solidFill>
                  <a:srgbClr val="0066FF"/>
                </a:solidFill>
                <a:latin typeface="Lucida Sans Unicode"/>
                <a:cs typeface="Lucida Sans Unicode"/>
              </a:rPr>
              <a:t>6</a:t>
            </a:r>
            <a:r>
              <a:rPr sz="900" dirty="0">
                <a:solidFill>
                  <a:srgbClr val="0066FF"/>
                </a:solidFill>
                <a:latin typeface="Lucida Sans Unicode"/>
                <a:cs typeface="Lucida Sans Unicode"/>
              </a:rPr>
              <a:t>	</a:t>
            </a:r>
            <a:r>
              <a:rPr sz="900" spc="15" dirty="0">
                <a:solidFill>
                  <a:srgbClr val="0066FF"/>
                </a:solidFill>
                <a:latin typeface="Lucida Sans Unicode"/>
                <a:cs typeface="Lucida Sans Unicode"/>
              </a:rPr>
              <a:t>16</a:t>
            </a:r>
            <a:endParaRPr sz="900">
              <a:latin typeface="Lucida Sans Unicode"/>
              <a:cs typeface="Lucida Sans Unicode"/>
            </a:endParaRPr>
          </a:p>
        </p:txBody>
      </p:sp>
      <p:sp>
        <p:nvSpPr>
          <p:cNvPr id="83" name="object 83"/>
          <p:cNvSpPr txBox="1"/>
          <p:nvPr/>
        </p:nvSpPr>
        <p:spPr>
          <a:xfrm>
            <a:off x="5504434" y="2358643"/>
            <a:ext cx="175260" cy="168275"/>
          </a:xfrm>
          <a:prstGeom prst="rect">
            <a:avLst/>
          </a:prstGeom>
        </p:spPr>
        <p:txBody>
          <a:bodyPr vert="horz" wrap="square" lIns="0" tIns="17145" rIns="0" bIns="0" rtlCol="0">
            <a:spAutoFit/>
          </a:bodyPr>
          <a:lstStyle/>
          <a:p>
            <a:pPr marL="12700">
              <a:lnSpc>
                <a:spcPct val="100000"/>
              </a:lnSpc>
              <a:spcBef>
                <a:spcPts val="135"/>
              </a:spcBef>
            </a:pPr>
            <a:r>
              <a:rPr sz="900" spc="15" dirty="0">
                <a:solidFill>
                  <a:srgbClr val="0066FF"/>
                </a:solidFill>
                <a:latin typeface="Lucida Sans Unicode"/>
                <a:cs typeface="Lucida Sans Unicode"/>
              </a:rPr>
              <a:t>16</a:t>
            </a:r>
            <a:endParaRPr sz="900">
              <a:latin typeface="Lucida Sans Unicode"/>
              <a:cs typeface="Lucida Sans Unicode"/>
            </a:endParaRPr>
          </a:p>
        </p:txBody>
      </p:sp>
      <p:sp>
        <p:nvSpPr>
          <p:cNvPr id="84" name="object 84"/>
          <p:cNvSpPr txBox="1"/>
          <p:nvPr/>
        </p:nvSpPr>
        <p:spPr>
          <a:xfrm>
            <a:off x="5494146" y="2072386"/>
            <a:ext cx="138430" cy="239395"/>
          </a:xfrm>
          <a:prstGeom prst="rect">
            <a:avLst/>
          </a:prstGeom>
        </p:spPr>
        <p:txBody>
          <a:bodyPr vert="horz" wrap="square" lIns="0" tIns="13335" rIns="0" bIns="0" rtlCol="0">
            <a:spAutoFit/>
          </a:bodyPr>
          <a:lstStyle/>
          <a:p>
            <a:pPr marL="12700">
              <a:lnSpc>
                <a:spcPct val="100000"/>
              </a:lnSpc>
              <a:spcBef>
                <a:spcPts val="105"/>
              </a:spcBef>
            </a:pPr>
            <a:r>
              <a:rPr sz="1400" dirty="0">
                <a:solidFill>
                  <a:srgbClr val="464646"/>
                </a:solidFill>
                <a:latin typeface="Lucida Sans Unicode"/>
                <a:cs typeface="Lucida Sans Unicode"/>
              </a:rPr>
              <a:t>1</a:t>
            </a:r>
            <a:endParaRPr sz="1400">
              <a:latin typeface="Lucida Sans Unicode"/>
              <a:cs typeface="Lucida Sans Unicode"/>
            </a:endParaRPr>
          </a:p>
        </p:txBody>
      </p:sp>
      <p:sp>
        <p:nvSpPr>
          <p:cNvPr id="85" name="object 85"/>
          <p:cNvSpPr txBox="1"/>
          <p:nvPr/>
        </p:nvSpPr>
        <p:spPr>
          <a:xfrm>
            <a:off x="620064" y="4388611"/>
            <a:ext cx="307975" cy="239395"/>
          </a:xfrm>
          <a:prstGeom prst="rect">
            <a:avLst/>
          </a:prstGeom>
        </p:spPr>
        <p:txBody>
          <a:bodyPr vert="horz" wrap="square" lIns="0" tIns="12700" rIns="0" bIns="0" rtlCol="0">
            <a:spAutoFit/>
          </a:bodyPr>
          <a:lstStyle/>
          <a:p>
            <a:pPr marL="12700">
              <a:lnSpc>
                <a:spcPct val="100000"/>
              </a:lnSpc>
              <a:spcBef>
                <a:spcPts val="100"/>
              </a:spcBef>
            </a:pPr>
            <a:r>
              <a:rPr sz="1400" dirty="0">
                <a:solidFill>
                  <a:srgbClr val="464646"/>
                </a:solidFill>
                <a:latin typeface="Lucida Sans Unicode"/>
                <a:cs typeface="Lucida Sans Unicode"/>
              </a:rPr>
              <a:t>0,0</a:t>
            </a:r>
            <a:endParaRPr sz="1400">
              <a:latin typeface="Lucida Sans Unicode"/>
              <a:cs typeface="Lucida Sans Unicode"/>
            </a:endParaRPr>
          </a:p>
        </p:txBody>
      </p:sp>
      <p:sp>
        <p:nvSpPr>
          <p:cNvPr id="86" name="object 86"/>
          <p:cNvSpPr txBox="1"/>
          <p:nvPr/>
        </p:nvSpPr>
        <p:spPr>
          <a:xfrm>
            <a:off x="3095625" y="4388611"/>
            <a:ext cx="307975" cy="239395"/>
          </a:xfrm>
          <a:prstGeom prst="rect">
            <a:avLst/>
          </a:prstGeom>
        </p:spPr>
        <p:txBody>
          <a:bodyPr vert="horz" wrap="square" lIns="0" tIns="12700" rIns="0" bIns="0" rtlCol="0">
            <a:spAutoFit/>
          </a:bodyPr>
          <a:lstStyle/>
          <a:p>
            <a:pPr marL="12700">
              <a:lnSpc>
                <a:spcPct val="100000"/>
              </a:lnSpc>
              <a:spcBef>
                <a:spcPts val="100"/>
              </a:spcBef>
            </a:pPr>
            <a:r>
              <a:rPr sz="1400" dirty="0">
                <a:solidFill>
                  <a:srgbClr val="464646"/>
                </a:solidFill>
                <a:latin typeface="Lucida Sans Unicode"/>
                <a:cs typeface="Lucida Sans Unicode"/>
              </a:rPr>
              <a:t>0,0</a:t>
            </a:r>
            <a:endParaRPr sz="1400">
              <a:latin typeface="Lucida Sans Unicode"/>
              <a:cs typeface="Lucida Sans Unicode"/>
            </a:endParaRPr>
          </a:p>
        </p:txBody>
      </p:sp>
      <p:sp>
        <p:nvSpPr>
          <p:cNvPr id="87" name="object 87"/>
          <p:cNvSpPr txBox="1"/>
          <p:nvPr/>
        </p:nvSpPr>
        <p:spPr>
          <a:xfrm>
            <a:off x="2554351" y="2335530"/>
            <a:ext cx="307975" cy="239395"/>
          </a:xfrm>
          <a:prstGeom prst="rect">
            <a:avLst/>
          </a:prstGeom>
        </p:spPr>
        <p:txBody>
          <a:bodyPr vert="horz" wrap="square" lIns="0" tIns="13335" rIns="0" bIns="0" rtlCol="0">
            <a:spAutoFit/>
          </a:bodyPr>
          <a:lstStyle/>
          <a:p>
            <a:pPr marL="12700">
              <a:lnSpc>
                <a:spcPct val="100000"/>
              </a:lnSpc>
              <a:spcBef>
                <a:spcPts val="105"/>
              </a:spcBef>
            </a:pPr>
            <a:r>
              <a:rPr sz="1400" dirty="0">
                <a:solidFill>
                  <a:srgbClr val="464646"/>
                </a:solidFill>
                <a:latin typeface="Lucida Sans Unicode"/>
                <a:cs typeface="Lucida Sans Unicode"/>
              </a:rPr>
              <a:t>1,1</a:t>
            </a:r>
            <a:endParaRPr sz="1400">
              <a:latin typeface="Lucida Sans Unicode"/>
              <a:cs typeface="Lucida Sans Unicode"/>
            </a:endParaRPr>
          </a:p>
        </p:txBody>
      </p:sp>
      <p:sp>
        <p:nvSpPr>
          <p:cNvPr id="88" name="object 88"/>
          <p:cNvSpPr txBox="1"/>
          <p:nvPr/>
        </p:nvSpPr>
        <p:spPr>
          <a:xfrm>
            <a:off x="5004561" y="2335530"/>
            <a:ext cx="551815" cy="239395"/>
          </a:xfrm>
          <a:prstGeom prst="rect">
            <a:avLst/>
          </a:prstGeom>
        </p:spPr>
        <p:txBody>
          <a:bodyPr vert="horz" wrap="square" lIns="0" tIns="13335" rIns="0" bIns="0" rtlCol="0">
            <a:spAutoFit/>
          </a:bodyPr>
          <a:lstStyle/>
          <a:p>
            <a:pPr marL="38100">
              <a:lnSpc>
                <a:spcPct val="100000"/>
              </a:lnSpc>
              <a:spcBef>
                <a:spcPts val="105"/>
              </a:spcBef>
            </a:pPr>
            <a:r>
              <a:rPr sz="1400" spc="-60" dirty="0">
                <a:solidFill>
                  <a:srgbClr val="464646"/>
                </a:solidFill>
                <a:latin typeface="Lucida Sans Unicode"/>
                <a:cs typeface="Lucida Sans Unicode"/>
              </a:rPr>
              <a:t>1,1</a:t>
            </a:r>
            <a:r>
              <a:rPr sz="1350" spc="-89" baseline="64814" dirty="0">
                <a:solidFill>
                  <a:srgbClr val="0066FF"/>
                </a:solidFill>
                <a:latin typeface="Lucida Sans Unicode"/>
                <a:cs typeface="Lucida Sans Unicode"/>
              </a:rPr>
              <a:t>16</a:t>
            </a:r>
            <a:r>
              <a:rPr sz="2100" spc="-89" baseline="23809" dirty="0">
                <a:solidFill>
                  <a:srgbClr val="0066FF"/>
                </a:solidFill>
                <a:latin typeface="Lucida Sans Unicode"/>
                <a:cs typeface="Lucida Sans Unicode"/>
              </a:rPr>
              <a:t>/</a:t>
            </a:r>
            <a:endParaRPr sz="2100" baseline="23809">
              <a:latin typeface="Lucida Sans Unicode"/>
              <a:cs typeface="Lucida Sans Unicode"/>
            </a:endParaRPr>
          </a:p>
        </p:txBody>
      </p:sp>
      <p:sp>
        <p:nvSpPr>
          <p:cNvPr id="89" name="object 89"/>
          <p:cNvSpPr/>
          <p:nvPr/>
        </p:nvSpPr>
        <p:spPr>
          <a:xfrm>
            <a:off x="6226378" y="2242527"/>
            <a:ext cx="2233376" cy="2219020"/>
          </a:xfrm>
          <a:prstGeom prst="rect">
            <a:avLst/>
          </a:prstGeom>
          <a:blipFill>
            <a:blip r:embed="rId12" cstate="print"/>
            <a:stretch>
              <a:fillRect/>
            </a:stretch>
          </a:blipFill>
        </p:spPr>
        <p:txBody>
          <a:bodyPr wrap="square" lIns="0" tIns="0" rIns="0" bIns="0" rtlCol="0"/>
          <a:lstStyle/>
          <a:p>
            <a:endParaRPr/>
          </a:p>
        </p:txBody>
      </p:sp>
      <p:sp>
        <p:nvSpPr>
          <p:cNvPr id="90" name="object 90"/>
          <p:cNvSpPr txBox="1"/>
          <p:nvPr/>
        </p:nvSpPr>
        <p:spPr>
          <a:xfrm>
            <a:off x="925169" y="5004308"/>
            <a:ext cx="1376045" cy="299720"/>
          </a:xfrm>
          <a:prstGeom prst="rect">
            <a:avLst/>
          </a:prstGeom>
        </p:spPr>
        <p:txBody>
          <a:bodyPr vert="horz" wrap="square" lIns="0" tIns="12700" rIns="0" bIns="0" rtlCol="0">
            <a:spAutoFit/>
          </a:bodyPr>
          <a:lstStyle/>
          <a:p>
            <a:pPr marL="12700">
              <a:lnSpc>
                <a:spcPct val="100000"/>
              </a:lnSpc>
              <a:spcBef>
                <a:spcPts val="100"/>
              </a:spcBef>
            </a:pPr>
            <a:r>
              <a:rPr sz="1800" spc="-5" dirty="0">
                <a:latin typeface="Lucida Sans Unicode"/>
                <a:cs typeface="Lucida Sans Unicode"/>
              </a:rPr>
              <a:t>1st</a:t>
            </a:r>
            <a:r>
              <a:rPr sz="1800" spc="-80" dirty="0">
                <a:latin typeface="Lucida Sans Unicode"/>
                <a:cs typeface="Lucida Sans Unicode"/>
              </a:rPr>
              <a:t> </a:t>
            </a:r>
            <a:r>
              <a:rPr sz="1800" spc="-5" dirty="0">
                <a:latin typeface="Lucida Sans Unicode"/>
                <a:cs typeface="Lucida Sans Unicode"/>
              </a:rPr>
              <a:t>iteration</a:t>
            </a:r>
            <a:endParaRPr sz="1800">
              <a:latin typeface="Lucida Sans Unicode"/>
              <a:cs typeface="Lucida Sans Unicode"/>
            </a:endParaRPr>
          </a:p>
        </p:txBody>
      </p:sp>
      <p:sp>
        <p:nvSpPr>
          <p:cNvPr id="91" name="object 91"/>
          <p:cNvSpPr txBox="1"/>
          <p:nvPr/>
        </p:nvSpPr>
        <p:spPr>
          <a:xfrm>
            <a:off x="3384296" y="5042408"/>
            <a:ext cx="1460500" cy="299720"/>
          </a:xfrm>
          <a:prstGeom prst="rect">
            <a:avLst/>
          </a:prstGeom>
        </p:spPr>
        <p:txBody>
          <a:bodyPr vert="horz" wrap="square" lIns="0" tIns="12700" rIns="0" bIns="0" rtlCol="0">
            <a:spAutoFit/>
          </a:bodyPr>
          <a:lstStyle/>
          <a:p>
            <a:pPr marL="12700">
              <a:lnSpc>
                <a:spcPct val="100000"/>
              </a:lnSpc>
              <a:spcBef>
                <a:spcPts val="100"/>
              </a:spcBef>
            </a:pPr>
            <a:r>
              <a:rPr sz="1800" spc="-5" dirty="0">
                <a:latin typeface="Lucida Sans Unicode"/>
                <a:cs typeface="Lucida Sans Unicode"/>
              </a:rPr>
              <a:t>2nd</a:t>
            </a:r>
            <a:r>
              <a:rPr sz="1800" spc="-80" dirty="0">
                <a:latin typeface="Lucida Sans Unicode"/>
                <a:cs typeface="Lucida Sans Unicode"/>
              </a:rPr>
              <a:t> </a:t>
            </a:r>
            <a:r>
              <a:rPr sz="1800" spc="-5" dirty="0">
                <a:latin typeface="Lucida Sans Unicode"/>
                <a:cs typeface="Lucida Sans Unicode"/>
              </a:rPr>
              <a:t>iteration</a:t>
            </a:r>
            <a:endParaRPr sz="1800">
              <a:latin typeface="Lucida Sans Unicode"/>
              <a:cs typeface="Lucida Sans Unicode"/>
            </a:endParaRPr>
          </a:p>
        </p:txBody>
      </p:sp>
      <p:sp>
        <p:nvSpPr>
          <p:cNvPr id="92" name="object 92"/>
          <p:cNvSpPr txBox="1"/>
          <p:nvPr/>
        </p:nvSpPr>
        <p:spPr>
          <a:xfrm>
            <a:off x="6456679" y="5004308"/>
            <a:ext cx="1412240" cy="299720"/>
          </a:xfrm>
          <a:prstGeom prst="rect">
            <a:avLst/>
          </a:prstGeom>
        </p:spPr>
        <p:txBody>
          <a:bodyPr vert="horz" wrap="square" lIns="0" tIns="12700" rIns="0" bIns="0" rtlCol="0">
            <a:spAutoFit/>
          </a:bodyPr>
          <a:lstStyle/>
          <a:p>
            <a:pPr marL="12700">
              <a:lnSpc>
                <a:spcPct val="100000"/>
              </a:lnSpc>
              <a:spcBef>
                <a:spcPts val="100"/>
              </a:spcBef>
            </a:pPr>
            <a:r>
              <a:rPr sz="1800" spc="-5" dirty="0">
                <a:latin typeface="Lucida Sans Unicode"/>
                <a:cs typeface="Lucida Sans Unicode"/>
              </a:rPr>
              <a:t>3rd</a:t>
            </a:r>
            <a:r>
              <a:rPr sz="1800" spc="-35" dirty="0">
                <a:latin typeface="Lucida Sans Unicode"/>
                <a:cs typeface="Lucida Sans Unicode"/>
              </a:rPr>
              <a:t> </a:t>
            </a:r>
            <a:r>
              <a:rPr sz="1800" spc="-10" dirty="0">
                <a:latin typeface="Lucida Sans Unicode"/>
                <a:cs typeface="Lucida Sans Unicode"/>
              </a:rPr>
              <a:t>iteration</a:t>
            </a:r>
            <a:endParaRPr sz="1800">
              <a:latin typeface="Lucida Sans Unicode"/>
              <a:cs typeface="Lucida Sans Unicode"/>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541019" y="711708"/>
            <a:ext cx="7043928" cy="397219"/>
          </a:xfrm>
          <a:prstGeom prst="rect">
            <a:avLst/>
          </a:prstGeom>
          <a:blipFill>
            <a:blip r:embed="rId2" cstate="print"/>
            <a:stretch>
              <a:fillRect/>
            </a:stretch>
          </a:blipFill>
        </p:spPr>
        <p:txBody>
          <a:bodyPr wrap="square" lIns="0" tIns="0" rIns="0" bIns="0" rtlCol="0"/>
          <a:lstStyle/>
          <a:p>
            <a:endParaRPr/>
          </a:p>
        </p:txBody>
      </p:sp>
      <p:sp>
        <p:nvSpPr>
          <p:cNvPr id="3" name="object 3"/>
          <p:cNvSpPr txBox="1"/>
          <p:nvPr/>
        </p:nvSpPr>
        <p:spPr>
          <a:xfrm>
            <a:off x="3737228" y="6003137"/>
            <a:ext cx="1401445" cy="299720"/>
          </a:xfrm>
          <a:prstGeom prst="rect">
            <a:avLst/>
          </a:prstGeom>
        </p:spPr>
        <p:txBody>
          <a:bodyPr vert="horz" wrap="square" lIns="0" tIns="12700" rIns="0" bIns="0" rtlCol="0">
            <a:spAutoFit/>
          </a:bodyPr>
          <a:lstStyle/>
          <a:p>
            <a:pPr marL="12700">
              <a:lnSpc>
                <a:spcPct val="100000"/>
              </a:lnSpc>
              <a:spcBef>
                <a:spcPts val="100"/>
              </a:spcBef>
            </a:pPr>
            <a:r>
              <a:rPr sz="1800" spc="-5" dirty="0">
                <a:latin typeface="Lucida Sans Unicode"/>
                <a:cs typeface="Lucida Sans Unicode"/>
              </a:rPr>
              <a:t>6th</a:t>
            </a:r>
            <a:r>
              <a:rPr sz="1800" spc="-45" dirty="0">
                <a:latin typeface="Lucida Sans Unicode"/>
                <a:cs typeface="Lucida Sans Unicode"/>
              </a:rPr>
              <a:t> </a:t>
            </a:r>
            <a:r>
              <a:rPr sz="1800" spc="-10" dirty="0">
                <a:latin typeface="Lucida Sans Unicode"/>
                <a:cs typeface="Lucida Sans Unicode"/>
              </a:rPr>
              <a:t>iteration</a:t>
            </a:r>
            <a:endParaRPr sz="1800">
              <a:latin typeface="Lucida Sans Unicode"/>
              <a:cs typeface="Lucida Sans Unicode"/>
            </a:endParaRPr>
          </a:p>
        </p:txBody>
      </p:sp>
      <p:sp>
        <p:nvSpPr>
          <p:cNvPr id="4" name="object 4"/>
          <p:cNvSpPr/>
          <p:nvPr/>
        </p:nvSpPr>
        <p:spPr>
          <a:xfrm>
            <a:off x="2168651" y="1211580"/>
            <a:ext cx="4774692" cy="4728972"/>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72311" y="2276855"/>
            <a:ext cx="2618232" cy="1743456"/>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4599432" y="1845564"/>
            <a:ext cx="1848612" cy="2465832"/>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3198876" y="4652771"/>
            <a:ext cx="3461004" cy="1629155"/>
          </a:xfrm>
          <a:prstGeom prst="rect">
            <a:avLst/>
          </a:prstGeom>
          <a:blipFill>
            <a:blip r:embed="rId4" cstate="print"/>
            <a:stretch>
              <a:fillRect/>
            </a:stretch>
          </a:blipFill>
        </p:spPr>
        <p:txBody>
          <a:bodyPr wrap="square" lIns="0" tIns="0" rIns="0" bIns="0" rtlCol="0"/>
          <a:lstStyle/>
          <a:p>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45668" y="1465834"/>
            <a:ext cx="6626859" cy="436880"/>
          </a:xfrm>
          <a:prstGeom prst="rect">
            <a:avLst/>
          </a:prstGeom>
        </p:spPr>
        <p:txBody>
          <a:bodyPr vert="horz" wrap="square" lIns="0" tIns="12700" rIns="0" bIns="0" rtlCol="0">
            <a:spAutoFit/>
          </a:bodyPr>
          <a:lstStyle/>
          <a:p>
            <a:pPr marL="12700">
              <a:lnSpc>
                <a:spcPct val="100000"/>
              </a:lnSpc>
              <a:spcBef>
                <a:spcPts val="100"/>
              </a:spcBef>
              <a:tabLst>
                <a:tab pos="268605" algn="l"/>
              </a:tabLst>
            </a:pPr>
            <a:r>
              <a:rPr sz="1800" b="0" spc="15" dirty="0">
                <a:solidFill>
                  <a:srgbClr val="2CA1BE"/>
                </a:solidFill>
                <a:latin typeface="Wingdings 3"/>
                <a:cs typeface="Wingdings 3"/>
              </a:rPr>
              <a:t></a:t>
            </a:r>
            <a:r>
              <a:rPr sz="1800" b="0" spc="15" dirty="0">
                <a:solidFill>
                  <a:srgbClr val="2CA1BE"/>
                </a:solidFill>
                <a:latin typeface="Times New Roman"/>
                <a:cs typeface="Times New Roman"/>
              </a:rPr>
              <a:t>	</a:t>
            </a:r>
            <a:r>
              <a:rPr sz="2700" b="0" spc="-5" dirty="0">
                <a:latin typeface="Lucida Sans Unicode"/>
                <a:cs typeface="Lucida Sans Unicode"/>
              </a:rPr>
              <a:t>Developed </a:t>
            </a:r>
            <a:r>
              <a:rPr sz="2700" b="0" dirty="0">
                <a:latin typeface="Lucida Sans Unicode"/>
                <a:cs typeface="Lucida Sans Unicode"/>
              </a:rPr>
              <a:t>by Helga von </a:t>
            </a:r>
            <a:r>
              <a:rPr sz="2700" b="0" spc="-5" dirty="0">
                <a:latin typeface="Lucida Sans Unicode"/>
                <a:cs typeface="Lucida Sans Unicode"/>
              </a:rPr>
              <a:t>Koch in</a:t>
            </a:r>
            <a:r>
              <a:rPr sz="2700" b="0" spc="-70" dirty="0">
                <a:latin typeface="Lucida Sans Unicode"/>
                <a:cs typeface="Lucida Sans Unicode"/>
              </a:rPr>
              <a:t> </a:t>
            </a:r>
            <a:r>
              <a:rPr sz="2700" b="0" spc="-5" dirty="0">
                <a:latin typeface="Lucida Sans Unicode"/>
                <a:cs typeface="Lucida Sans Unicode"/>
              </a:rPr>
              <a:t>1904</a:t>
            </a:r>
            <a:endParaRPr sz="2700">
              <a:latin typeface="Lucida Sans Unicode"/>
              <a:cs typeface="Lucida Sans Unicode"/>
            </a:endParaRPr>
          </a:p>
        </p:txBody>
      </p:sp>
      <p:sp>
        <p:nvSpPr>
          <p:cNvPr id="3" name="object 3"/>
          <p:cNvSpPr/>
          <p:nvPr/>
        </p:nvSpPr>
        <p:spPr>
          <a:xfrm>
            <a:off x="582577" y="568451"/>
            <a:ext cx="2827725" cy="450659"/>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879543" y="1859788"/>
            <a:ext cx="5096877" cy="3639424"/>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899160" y="2060448"/>
            <a:ext cx="7272528" cy="3313176"/>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908048" y="1629155"/>
            <a:ext cx="4535423" cy="3599688"/>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836420" y="1917192"/>
            <a:ext cx="5615939" cy="4175760"/>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305800" cy="5355312"/>
          </a:xfrm>
          <a:prstGeom prst="rect">
            <a:avLst/>
          </a:prstGeom>
        </p:spPr>
        <p:txBody>
          <a:bodyPr wrap="square">
            <a:spAutoFit/>
          </a:bodyPr>
          <a:lstStyle/>
          <a:p>
            <a:r>
              <a:rPr lang="en-US" b="1" dirty="0"/>
              <a:t>Multimedia in Hospital</a:t>
            </a:r>
            <a:r>
              <a:rPr lang="en-US" dirty="0"/>
              <a:t>- Multimedia best use in hospitals is for real time monitoring of conditions of patients in critical illness or accident. The conditions are displayed continuously on a computer screen and can alert the doctor/nurse on duty if any changes are observed on the screen. Multimedia makes it possible to consult a surgeon or an expert who can watch an ongoing surgery line on his PC monitor and give online advice at any crucial juncture.</a:t>
            </a:r>
          </a:p>
          <a:p>
            <a:r>
              <a:rPr lang="en-US" dirty="0"/>
              <a:t>In hospitals multimedia can also be used to diagnose an illness with CD-ROMs/ Cassettes/ DVDs full of multimedia based information about various diseases and their </a:t>
            </a:r>
            <a:r>
              <a:rPr lang="en-US" dirty="0" err="1"/>
              <a:t>treatment.Some</a:t>
            </a:r>
            <a:r>
              <a:rPr lang="en-US" dirty="0"/>
              <a:t> hospitals extensively use multimedia presentations in training their junior staff of doctors and nurses. Multimedia displays are now extensively used during critical surgeries</a:t>
            </a:r>
            <a:r>
              <a:rPr lang="en-US" dirty="0" smtClean="0"/>
              <a:t>.</a:t>
            </a:r>
          </a:p>
          <a:p>
            <a:endParaRPr lang="en-US" dirty="0"/>
          </a:p>
          <a:p>
            <a:r>
              <a:rPr lang="en-US" b="1" dirty="0"/>
              <a:t>Multimedia Pedagogues</a:t>
            </a:r>
            <a:r>
              <a:rPr lang="en-US" dirty="0"/>
              <a:t>- Pedagogues are useful teaching aids only if they stimulate and motivate the students. The audio-visual support to a pedagogue can actually help in doing so. A multimedia tutor can provide multiple numbers of challenges to the student to stimulate his interest in a topic. The instruction provided by pedagogue have moved beyond providing only button level control to intelligent simulations, dynamic creation of links, composition and collaboration and system testing of the user interactions.</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09600" y="2895600"/>
            <a:ext cx="7849870" cy="1360805"/>
          </a:xfrm>
          <a:prstGeom prst="rect">
            <a:avLst/>
          </a:prstGeom>
        </p:spPr>
        <p:txBody>
          <a:bodyPr vert="horz" wrap="square" lIns="0" tIns="62230" rIns="0" bIns="0" rtlCol="0">
            <a:spAutoFit/>
          </a:bodyPr>
          <a:lstStyle/>
          <a:p>
            <a:pPr marL="12700" algn="l">
              <a:lnSpc>
                <a:spcPct val="100000"/>
              </a:lnSpc>
              <a:spcBef>
                <a:spcPts val="490"/>
              </a:spcBef>
              <a:tabLst>
                <a:tab pos="268605" algn="l"/>
              </a:tabLst>
            </a:pPr>
            <a:r>
              <a:rPr sz="1800" b="0" spc="15" dirty="0">
                <a:solidFill>
                  <a:srgbClr val="2CA1BE"/>
                </a:solidFill>
                <a:latin typeface="Wingdings 3"/>
                <a:cs typeface="Wingdings 3"/>
              </a:rPr>
              <a:t></a:t>
            </a:r>
            <a:r>
              <a:rPr sz="1800" b="0" spc="15" dirty="0">
                <a:solidFill>
                  <a:srgbClr val="2CA1BE"/>
                </a:solidFill>
                <a:latin typeface="Times New Roman"/>
                <a:cs typeface="Times New Roman"/>
              </a:rPr>
              <a:t>	</a:t>
            </a:r>
            <a:r>
              <a:rPr sz="2700" b="0" dirty="0">
                <a:latin typeface="Lucida Sans Unicode"/>
                <a:cs typeface="Lucida Sans Unicode"/>
              </a:rPr>
              <a:t>Self similar</a:t>
            </a:r>
            <a:r>
              <a:rPr sz="2700" b="0" spc="-40" dirty="0">
                <a:latin typeface="Lucida Sans Unicode"/>
                <a:cs typeface="Lucida Sans Unicode"/>
              </a:rPr>
              <a:t> </a:t>
            </a:r>
            <a:r>
              <a:rPr sz="2700" b="0" dirty="0">
                <a:latin typeface="Lucida Sans Unicode"/>
                <a:cs typeface="Lucida Sans Unicode"/>
              </a:rPr>
              <a:t>fractals</a:t>
            </a:r>
            <a:endParaRPr sz="2700">
              <a:latin typeface="Lucida Sans Unicode"/>
              <a:cs typeface="Lucida Sans Unicode"/>
            </a:endParaRPr>
          </a:p>
          <a:p>
            <a:pPr marL="268605" marR="5080" indent="-256540" algn="l">
              <a:lnSpc>
                <a:spcPct val="100000"/>
              </a:lnSpc>
              <a:spcBef>
                <a:spcPts val="400"/>
              </a:spcBef>
              <a:tabLst>
                <a:tab pos="268605" algn="l"/>
              </a:tabLst>
            </a:pPr>
            <a:r>
              <a:rPr sz="1800" b="0" spc="20" dirty="0">
                <a:solidFill>
                  <a:srgbClr val="2CA1BE"/>
                </a:solidFill>
                <a:latin typeface="Wingdings 3"/>
                <a:cs typeface="Wingdings 3"/>
              </a:rPr>
              <a:t></a:t>
            </a:r>
            <a:r>
              <a:rPr sz="1800" b="0" spc="20" dirty="0">
                <a:solidFill>
                  <a:srgbClr val="2CA1BE"/>
                </a:solidFill>
                <a:latin typeface="Times New Roman"/>
                <a:cs typeface="Times New Roman"/>
              </a:rPr>
              <a:t>	</a:t>
            </a:r>
            <a:r>
              <a:rPr sz="2700" b="0" spc="-5" dirty="0">
                <a:latin typeface="Lucida Sans Unicode"/>
                <a:cs typeface="Lucida Sans Unicode"/>
              </a:rPr>
              <a:t>Described by </a:t>
            </a:r>
            <a:r>
              <a:rPr sz="2700" b="0" dirty="0">
                <a:latin typeface="Lucida Sans Unicode"/>
                <a:cs typeface="Lucida Sans Unicode"/>
              </a:rPr>
              <a:t>Ernesto </a:t>
            </a:r>
            <a:r>
              <a:rPr sz="2700" b="0" spc="-5" dirty="0">
                <a:latin typeface="Lucida Sans Unicode"/>
                <a:cs typeface="Lucida Sans Unicode"/>
              </a:rPr>
              <a:t>cesaro and </a:t>
            </a:r>
            <a:r>
              <a:rPr sz="2700" b="0" dirty="0">
                <a:latin typeface="Lucida Sans Unicode"/>
                <a:cs typeface="Lucida Sans Unicode"/>
              </a:rPr>
              <a:t>Georg </a:t>
            </a:r>
            <a:r>
              <a:rPr sz="2700" b="0" spc="-5" dirty="0">
                <a:latin typeface="Lucida Sans Unicode"/>
                <a:cs typeface="Lucida Sans Unicode"/>
              </a:rPr>
              <a:t>Faber  in the year</a:t>
            </a:r>
            <a:r>
              <a:rPr sz="2700" b="0" spc="-20" dirty="0">
                <a:latin typeface="Lucida Sans Unicode"/>
                <a:cs typeface="Lucida Sans Unicode"/>
              </a:rPr>
              <a:t> </a:t>
            </a:r>
            <a:r>
              <a:rPr sz="2700" b="0" spc="-5" dirty="0">
                <a:latin typeface="Lucida Sans Unicode"/>
                <a:cs typeface="Lucida Sans Unicode"/>
              </a:rPr>
              <a:t>1910</a:t>
            </a:r>
            <a:endParaRPr sz="2700">
              <a:latin typeface="Lucida Sans Unicode"/>
              <a:cs typeface="Lucida Sans Unicode"/>
            </a:endParaRPr>
          </a:p>
        </p:txBody>
      </p:sp>
      <p:sp>
        <p:nvSpPr>
          <p:cNvPr id="3" name="object 3"/>
          <p:cNvSpPr/>
          <p:nvPr/>
        </p:nvSpPr>
        <p:spPr>
          <a:xfrm>
            <a:off x="561214" y="583691"/>
            <a:ext cx="2219702" cy="435333"/>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915411" y="1629155"/>
            <a:ext cx="4392167" cy="4751832"/>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980051" y="2008622"/>
            <a:ext cx="4554198" cy="3108988"/>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45668" y="1465834"/>
            <a:ext cx="4447540" cy="436880"/>
          </a:xfrm>
          <a:prstGeom prst="rect">
            <a:avLst/>
          </a:prstGeom>
        </p:spPr>
        <p:txBody>
          <a:bodyPr vert="horz" wrap="square" lIns="0" tIns="12700" rIns="0" bIns="0" rtlCol="0">
            <a:spAutoFit/>
          </a:bodyPr>
          <a:lstStyle/>
          <a:p>
            <a:pPr marL="12700">
              <a:lnSpc>
                <a:spcPct val="100000"/>
              </a:lnSpc>
              <a:spcBef>
                <a:spcPts val="100"/>
              </a:spcBef>
              <a:tabLst>
                <a:tab pos="268605" algn="l"/>
              </a:tabLst>
            </a:pPr>
            <a:r>
              <a:rPr sz="1800" b="0" spc="15" dirty="0">
                <a:solidFill>
                  <a:srgbClr val="2CA1BE"/>
                </a:solidFill>
                <a:latin typeface="Wingdings 3"/>
                <a:cs typeface="Wingdings 3"/>
              </a:rPr>
              <a:t></a:t>
            </a:r>
            <a:r>
              <a:rPr sz="1800" b="0" spc="15" dirty="0">
                <a:solidFill>
                  <a:srgbClr val="2CA1BE"/>
                </a:solidFill>
                <a:latin typeface="Times New Roman"/>
                <a:cs typeface="Times New Roman"/>
              </a:rPr>
              <a:t>	</a:t>
            </a:r>
            <a:r>
              <a:rPr sz="2700" b="0" dirty="0">
                <a:latin typeface="Lucida Sans Unicode"/>
                <a:cs typeface="Lucida Sans Unicode"/>
              </a:rPr>
              <a:t>Self similar fractal</a:t>
            </a:r>
            <a:r>
              <a:rPr sz="2700" b="0" spc="-145" dirty="0">
                <a:latin typeface="Lucida Sans Unicode"/>
                <a:cs typeface="Lucida Sans Unicode"/>
              </a:rPr>
              <a:t> </a:t>
            </a:r>
            <a:r>
              <a:rPr sz="2700" b="0" spc="-5" dirty="0">
                <a:latin typeface="Lucida Sans Unicode"/>
                <a:cs typeface="Lucida Sans Unicode"/>
              </a:rPr>
              <a:t>curves</a:t>
            </a:r>
            <a:endParaRPr sz="2700">
              <a:latin typeface="Lucida Sans Unicode"/>
              <a:cs typeface="Lucida Sans Unicode"/>
            </a:endParaRPr>
          </a:p>
        </p:txBody>
      </p:sp>
      <p:sp>
        <p:nvSpPr>
          <p:cNvPr id="3" name="object 3"/>
          <p:cNvSpPr/>
          <p:nvPr/>
        </p:nvSpPr>
        <p:spPr>
          <a:xfrm>
            <a:off x="573023" y="583691"/>
            <a:ext cx="3717036" cy="539496"/>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2772155" y="1988820"/>
            <a:ext cx="4392168" cy="3960876"/>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627376" y="1988819"/>
            <a:ext cx="3672840" cy="4032504"/>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45668" y="1465834"/>
            <a:ext cx="7876540" cy="1310640"/>
          </a:xfrm>
          <a:prstGeom prst="rect">
            <a:avLst/>
          </a:prstGeom>
        </p:spPr>
        <p:txBody>
          <a:bodyPr vert="horz" wrap="square" lIns="0" tIns="12700" rIns="0" bIns="0" rtlCol="0">
            <a:spAutoFit/>
          </a:bodyPr>
          <a:lstStyle/>
          <a:p>
            <a:pPr marL="268605" marR="5080" indent="-256540">
              <a:lnSpc>
                <a:spcPct val="100000"/>
              </a:lnSpc>
              <a:spcBef>
                <a:spcPts val="100"/>
              </a:spcBef>
              <a:tabLst>
                <a:tab pos="268605" algn="l"/>
              </a:tabLst>
            </a:pPr>
            <a:r>
              <a:rPr sz="1800" b="0" spc="15" dirty="0">
                <a:solidFill>
                  <a:srgbClr val="2CA1BE"/>
                </a:solidFill>
                <a:latin typeface="Wingdings 3"/>
                <a:cs typeface="Wingdings 3"/>
              </a:rPr>
              <a:t></a:t>
            </a:r>
            <a:r>
              <a:rPr sz="1800" b="0" spc="15" dirty="0">
                <a:solidFill>
                  <a:srgbClr val="2CA1BE"/>
                </a:solidFill>
                <a:latin typeface="Times New Roman"/>
                <a:cs typeface="Times New Roman"/>
              </a:rPr>
              <a:t>	</a:t>
            </a:r>
            <a:r>
              <a:rPr sz="2700" b="0" spc="-5" dirty="0">
                <a:latin typeface="Lucida Sans Unicode"/>
                <a:cs typeface="Lucida Sans Unicode"/>
              </a:rPr>
              <a:t>Developed </a:t>
            </a:r>
            <a:r>
              <a:rPr sz="2700" b="0" dirty="0">
                <a:latin typeface="Lucida Sans Unicode"/>
                <a:cs typeface="Lucida Sans Unicode"/>
              </a:rPr>
              <a:t>by </a:t>
            </a:r>
            <a:r>
              <a:rPr sz="2700" b="0" spc="-5" dirty="0">
                <a:latin typeface="Lucida Sans Unicode"/>
                <a:cs typeface="Lucida Sans Unicode"/>
              </a:rPr>
              <a:t>Italian </a:t>
            </a:r>
            <a:r>
              <a:rPr sz="2700" b="0" dirty="0">
                <a:latin typeface="Lucida Sans Unicode"/>
                <a:cs typeface="Lucida Sans Unicode"/>
              </a:rPr>
              <a:t>mathematician </a:t>
            </a:r>
            <a:r>
              <a:rPr sz="2700" b="0" spc="-5" dirty="0">
                <a:latin typeface="Lucida Sans Unicode"/>
                <a:cs typeface="Lucida Sans Unicode"/>
              </a:rPr>
              <a:t>Guiseppe  peano in</a:t>
            </a:r>
            <a:r>
              <a:rPr sz="2700" b="0" spc="-20" dirty="0">
                <a:latin typeface="Lucida Sans Unicode"/>
                <a:cs typeface="Lucida Sans Unicode"/>
              </a:rPr>
              <a:t> </a:t>
            </a:r>
            <a:r>
              <a:rPr sz="2700" b="0" spc="-5" dirty="0">
                <a:latin typeface="Lucida Sans Unicode"/>
                <a:cs typeface="Lucida Sans Unicode"/>
              </a:rPr>
              <a:t>1890</a:t>
            </a:r>
            <a:endParaRPr sz="2700">
              <a:latin typeface="Lucida Sans Unicode"/>
              <a:cs typeface="Lucida Sans Unicode"/>
            </a:endParaRPr>
          </a:p>
          <a:p>
            <a:pPr marL="12700">
              <a:lnSpc>
                <a:spcPct val="100000"/>
              </a:lnSpc>
              <a:spcBef>
                <a:spcPts val="395"/>
              </a:spcBef>
              <a:tabLst>
                <a:tab pos="268605" algn="l"/>
              </a:tabLst>
            </a:pPr>
            <a:r>
              <a:rPr sz="1800" b="0" spc="15" dirty="0">
                <a:solidFill>
                  <a:srgbClr val="2CA1BE"/>
                </a:solidFill>
                <a:latin typeface="Wingdings 3"/>
                <a:cs typeface="Wingdings 3"/>
              </a:rPr>
              <a:t></a:t>
            </a:r>
            <a:r>
              <a:rPr sz="1800" b="0" spc="15" dirty="0">
                <a:solidFill>
                  <a:srgbClr val="2CA1BE"/>
                </a:solidFill>
                <a:latin typeface="Times New Roman"/>
                <a:cs typeface="Times New Roman"/>
              </a:rPr>
              <a:t>	</a:t>
            </a:r>
            <a:r>
              <a:rPr sz="2700" b="0" dirty="0">
                <a:latin typeface="Lucida Sans Unicode"/>
                <a:cs typeface="Lucida Sans Unicode"/>
              </a:rPr>
              <a:t>Space filling</a:t>
            </a:r>
            <a:r>
              <a:rPr sz="2700" b="0" spc="-35" dirty="0">
                <a:latin typeface="Lucida Sans Unicode"/>
                <a:cs typeface="Lucida Sans Unicode"/>
              </a:rPr>
              <a:t> </a:t>
            </a:r>
            <a:r>
              <a:rPr sz="2700" b="0" spc="-5" dirty="0">
                <a:latin typeface="Lucida Sans Unicode"/>
                <a:cs typeface="Lucida Sans Unicode"/>
              </a:rPr>
              <a:t>curve</a:t>
            </a:r>
            <a:endParaRPr sz="2700">
              <a:latin typeface="Lucida Sans Unicode"/>
              <a:cs typeface="Lucida Sans Unicode"/>
            </a:endParaRPr>
          </a:p>
        </p:txBody>
      </p:sp>
      <p:sp>
        <p:nvSpPr>
          <p:cNvPr id="3" name="object 3"/>
          <p:cNvSpPr/>
          <p:nvPr/>
        </p:nvSpPr>
        <p:spPr>
          <a:xfrm>
            <a:off x="550163" y="562355"/>
            <a:ext cx="7900416" cy="560832"/>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811273" y="2109241"/>
            <a:ext cx="4558055" cy="3462103"/>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45668" y="1415891"/>
            <a:ext cx="6739890" cy="1360805"/>
          </a:xfrm>
          <a:prstGeom prst="rect">
            <a:avLst/>
          </a:prstGeom>
        </p:spPr>
        <p:txBody>
          <a:bodyPr vert="horz" wrap="square" lIns="0" tIns="62230" rIns="0" bIns="0" rtlCol="0">
            <a:spAutoFit/>
          </a:bodyPr>
          <a:lstStyle/>
          <a:p>
            <a:pPr marL="12700" algn="l">
              <a:lnSpc>
                <a:spcPct val="100000"/>
              </a:lnSpc>
              <a:spcBef>
                <a:spcPts val="490"/>
              </a:spcBef>
              <a:tabLst>
                <a:tab pos="268605" algn="l"/>
              </a:tabLst>
            </a:pPr>
            <a:r>
              <a:rPr sz="1800" b="0" spc="15" dirty="0">
                <a:solidFill>
                  <a:srgbClr val="2CA1BE"/>
                </a:solidFill>
                <a:latin typeface="Wingdings 3"/>
                <a:cs typeface="Wingdings 3"/>
              </a:rPr>
              <a:t></a:t>
            </a:r>
            <a:r>
              <a:rPr sz="1800" b="0" spc="15" dirty="0">
                <a:solidFill>
                  <a:srgbClr val="2CA1BE"/>
                </a:solidFill>
                <a:latin typeface="Times New Roman"/>
                <a:cs typeface="Times New Roman"/>
              </a:rPr>
              <a:t>	</a:t>
            </a:r>
            <a:r>
              <a:rPr sz="2700" b="0" dirty="0">
                <a:latin typeface="Lucida Sans Unicode"/>
                <a:cs typeface="Lucida Sans Unicode"/>
              </a:rPr>
              <a:t>Structure </a:t>
            </a:r>
            <a:r>
              <a:rPr sz="2700" b="0" spc="-5" dirty="0">
                <a:latin typeface="Lucida Sans Unicode"/>
                <a:cs typeface="Lucida Sans Unicode"/>
              </a:rPr>
              <a:t>defined </a:t>
            </a:r>
            <a:r>
              <a:rPr sz="2700" b="0" dirty="0">
                <a:latin typeface="Lucida Sans Unicode"/>
                <a:cs typeface="Lucida Sans Unicode"/>
              </a:rPr>
              <a:t>by</a:t>
            </a:r>
            <a:r>
              <a:rPr sz="2700" b="0" spc="-65" dirty="0">
                <a:latin typeface="Lucida Sans Unicode"/>
                <a:cs typeface="Lucida Sans Unicode"/>
              </a:rPr>
              <a:t> </a:t>
            </a:r>
            <a:r>
              <a:rPr sz="2700" b="0" spc="-5" dirty="0">
                <a:latin typeface="Lucida Sans Unicode"/>
                <a:cs typeface="Lucida Sans Unicode"/>
              </a:rPr>
              <a:t>language</a:t>
            </a:r>
            <a:endParaRPr sz="2700">
              <a:latin typeface="Lucida Sans Unicode"/>
              <a:cs typeface="Lucida Sans Unicode"/>
            </a:endParaRPr>
          </a:p>
          <a:p>
            <a:pPr marL="268605" marR="5080" indent="-256540" algn="l">
              <a:lnSpc>
                <a:spcPct val="100000"/>
              </a:lnSpc>
              <a:spcBef>
                <a:spcPts val="400"/>
              </a:spcBef>
              <a:tabLst>
                <a:tab pos="268605" algn="l"/>
              </a:tabLst>
            </a:pPr>
            <a:r>
              <a:rPr sz="1800" b="0" spc="20" dirty="0">
                <a:solidFill>
                  <a:srgbClr val="2CA1BE"/>
                </a:solidFill>
                <a:latin typeface="Wingdings 3"/>
                <a:cs typeface="Wingdings 3"/>
              </a:rPr>
              <a:t></a:t>
            </a:r>
            <a:r>
              <a:rPr sz="1800" b="0" spc="20" dirty="0">
                <a:solidFill>
                  <a:srgbClr val="2CA1BE"/>
                </a:solidFill>
                <a:latin typeface="Times New Roman"/>
                <a:cs typeface="Times New Roman"/>
              </a:rPr>
              <a:t>	</a:t>
            </a:r>
            <a:r>
              <a:rPr sz="2700" b="0" spc="-5" dirty="0">
                <a:latin typeface="Lucida Sans Unicode"/>
                <a:cs typeface="Lucida Sans Unicode"/>
              </a:rPr>
              <a:t>Languages described by </a:t>
            </a:r>
            <a:r>
              <a:rPr sz="2700" b="0" dirty="0">
                <a:latin typeface="Lucida Sans Unicode"/>
                <a:cs typeface="Lucida Sans Unicode"/>
              </a:rPr>
              <a:t>a </a:t>
            </a:r>
            <a:r>
              <a:rPr sz="2700" b="0" spc="-10" dirty="0">
                <a:latin typeface="Lucida Sans Unicode"/>
                <a:cs typeface="Lucida Sans Unicode"/>
              </a:rPr>
              <a:t>collection </a:t>
            </a:r>
            <a:r>
              <a:rPr sz="2700" b="0" spc="-5" dirty="0">
                <a:latin typeface="Lucida Sans Unicode"/>
                <a:cs typeface="Lucida Sans Unicode"/>
              </a:rPr>
              <a:t>of  </a:t>
            </a:r>
            <a:r>
              <a:rPr sz="2700" b="0" dirty="0">
                <a:latin typeface="Lucida Sans Unicode"/>
                <a:cs typeface="Lucida Sans Unicode"/>
              </a:rPr>
              <a:t>productions</a:t>
            </a:r>
            <a:endParaRPr sz="2700">
              <a:latin typeface="Lucida Sans Unicode"/>
              <a:cs typeface="Lucida Sans Unicode"/>
            </a:endParaRPr>
          </a:p>
        </p:txBody>
      </p:sp>
      <p:sp>
        <p:nvSpPr>
          <p:cNvPr id="3" name="object 3"/>
          <p:cNvSpPr txBox="1"/>
          <p:nvPr/>
        </p:nvSpPr>
        <p:spPr>
          <a:xfrm>
            <a:off x="645668" y="2759176"/>
            <a:ext cx="7176134" cy="1838324"/>
          </a:xfrm>
          <a:prstGeom prst="rect">
            <a:avLst/>
          </a:prstGeom>
        </p:spPr>
        <p:txBody>
          <a:bodyPr vert="horz" wrap="square" lIns="0" tIns="62865" rIns="0" bIns="0" rtlCol="0">
            <a:spAutoFit/>
          </a:bodyPr>
          <a:lstStyle/>
          <a:p>
            <a:pPr marL="12700">
              <a:lnSpc>
                <a:spcPct val="100000"/>
              </a:lnSpc>
              <a:spcBef>
                <a:spcPts val="495"/>
              </a:spcBef>
              <a:tabLst>
                <a:tab pos="268605" algn="l"/>
              </a:tabLst>
            </a:pPr>
            <a:r>
              <a:rPr sz="1550" spc="5" dirty="0">
                <a:solidFill>
                  <a:srgbClr val="2CA1BE"/>
                </a:solidFill>
                <a:latin typeface="Wingdings 3"/>
                <a:cs typeface="Wingdings 3"/>
              </a:rPr>
              <a:t></a:t>
            </a:r>
            <a:r>
              <a:rPr sz="1550" spc="5" dirty="0">
                <a:solidFill>
                  <a:srgbClr val="2CA1BE"/>
                </a:solidFill>
                <a:latin typeface="Times New Roman"/>
                <a:cs typeface="Times New Roman"/>
              </a:rPr>
              <a:t>	</a:t>
            </a:r>
            <a:r>
              <a:rPr sz="2800" dirty="0">
                <a:latin typeface="Lucida Sans Unicode"/>
                <a:cs typeface="Lucida Sans Unicode"/>
              </a:rPr>
              <a:t>example, </a:t>
            </a:r>
            <a:r>
              <a:rPr sz="2800" spc="-5" dirty="0">
                <a:latin typeface="Lucida Sans Unicode"/>
                <a:cs typeface="Lucida Sans Unicode"/>
              </a:rPr>
              <a:t>A-&gt;AA creates results of A, AA,</a:t>
            </a:r>
            <a:r>
              <a:rPr sz="2800" spc="-55" dirty="0">
                <a:latin typeface="Lucida Sans Unicode"/>
                <a:cs typeface="Lucida Sans Unicode"/>
              </a:rPr>
              <a:t> </a:t>
            </a:r>
            <a:r>
              <a:rPr sz="2800" spc="-5" dirty="0">
                <a:latin typeface="Lucida Sans Unicode"/>
                <a:cs typeface="Lucida Sans Unicode"/>
              </a:rPr>
              <a:t>AAAA,</a:t>
            </a:r>
            <a:endParaRPr sz="2800">
              <a:latin typeface="Lucida Sans Unicode"/>
              <a:cs typeface="Lucida Sans Unicode"/>
            </a:endParaRPr>
          </a:p>
          <a:p>
            <a:pPr marL="12700">
              <a:lnSpc>
                <a:spcPct val="100000"/>
              </a:lnSpc>
              <a:spcBef>
                <a:spcPts val="395"/>
              </a:spcBef>
              <a:tabLst>
                <a:tab pos="268605" algn="l"/>
              </a:tabLst>
            </a:pPr>
            <a:r>
              <a:rPr sz="2800" spc="5" dirty="0">
                <a:solidFill>
                  <a:srgbClr val="2CA1BE"/>
                </a:solidFill>
                <a:latin typeface="Wingdings 3"/>
                <a:cs typeface="Wingdings 3"/>
              </a:rPr>
              <a:t></a:t>
            </a:r>
            <a:r>
              <a:rPr sz="2800" spc="5" dirty="0">
                <a:solidFill>
                  <a:srgbClr val="2CA1BE"/>
                </a:solidFill>
                <a:latin typeface="Times New Roman"/>
                <a:cs typeface="Times New Roman"/>
              </a:rPr>
              <a:t>	</a:t>
            </a:r>
            <a:r>
              <a:rPr sz="2800" spc="-5" dirty="0">
                <a:latin typeface="Lucida Sans Unicode"/>
                <a:cs typeface="Lucida Sans Unicode"/>
              </a:rPr>
              <a:t>B-&gt;A[B] creates results of B, A[B], AA[B],</a:t>
            </a:r>
            <a:r>
              <a:rPr sz="2800" dirty="0">
                <a:latin typeface="Lucida Sans Unicode"/>
                <a:cs typeface="Lucida Sans Unicode"/>
              </a:rPr>
              <a:t> etc.</a:t>
            </a:r>
            <a:endParaRPr sz="2800">
              <a:latin typeface="Lucida Sans Unicode"/>
              <a:cs typeface="Lucida Sans Unicode"/>
            </a:endParaRPr>
          </a:p>
        </p:txBody>
      </p:sp>
      <p:sp>
        <p:nvSpPr>
          <p:cNvPr id="4" name="object 4"/>
          <p:cNvSpPr/>
          <p:nvPr/>
        </p:nvSpPr>
        <p:spPr>
          <a:xfrm>
            <a:off x="561213" y="568451"/>
            <a:ext cx="6001130" cy="450659"/>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body" idx="1"/>
          </p:nvPr>
        </p:nvSpPr>
        <p:spPr>
          <a:prstGeom prst="rect">
            <a:avLst/>
          </a:prstGeom>
        </p:spPr>
        <p:txBody>
          <a:bodyPr vert="horz" wrap="square" lIns="0" tIns="64769" rIns="0" bIns="0" rtlCol="0">
            <a:spAutoFit/>
          </a:bodyPr>
          <a:lstStyle/>
          <a:p>
            <a:pPr marL="268605" indent="-256540">
              <a:lnSpc>
                <a:spcPct val="100000"/>
              </a:lnSpc>
              <a:spcBef>
                <a:spcPts val="509"/>
              </a:spcBef>
              <a:buClr>
                <a:srgbClr val="2CA1BE"/>
              </a:buClr>
              <a:buSzPct val="66666"/>
              <a:buFont typeface="Wingdings"/>
              <a:buChar char=""/>
              <a:tabLst>
                <a:tab pos="268605" algn="l"/>
                <a:tab pos="269240" algn="l"/>
              </a:tabLst>
            </a:pPr>
            <a:r>
              <a:rPr spc="-5" dirty="0"/>
              <a:t>Grammar based</a:t>
            </a:r>
            <a:r>
              <a:rPr spc="-55" dirty="0"/>
              <a:t> </a:t>
            </a:r>
            <a:r>
              <a:rPr spc="-5" dirty="0"/>
              <a:t>models...</a:t>
            </a:r>
          </a:p>
          <a:p>
            <a:pPr marL="524510" lvl="1" indent="-229235">
              <a:lnSpc>
                <a:spcPct val="100000"/>
              </a:lnSpc>
              <a:spcBef>
                <a:spcPts val="355"/>
              </a:spcBef>
              <a:buClr>
                <a:srgbClr val="2CA1BE"/>
              </a:buClr>
              <a:buFont typeface="Verdana"/>
              <a:buChar char="◦"/>
              <a:tabLst>
                <a:tab pos="525145" algn="l"/>
              </a:tabLst>
            </a:pPr>
            <a:r>
              <a:rPr sz="2300" dirty="0">
                <a:latin typeface="Lucida Sans Unicode"/>
                <a:cs typeface="Lucida Sans Unicode"/>
              </a:rPr>
              <a:t>[ ] for left</a:t>
            </a:r>
            <a:r>
              <a:rPr sz="2300" spc="-40" dirty="0">
                <a:latin typeface="Lucida Sans Unicode"/>
                <a:cs typeface="Lucida Sans Unicode"/>
              </a:rPr>
              <a:t> </a:t>
            </a:r>
            <a:r>
              <a:rPr sz="2300" spc="-5" dirty="0">
                <a:latin typeface="Lucida Sans Unicode"/>
                <a:cs typeface="Lucida Sans Unicode"/>
              </a:rPr>
              <a:t>branches</a:t>
            </a:r>
            <a:endParaRPr sz="2300">
              <a:latin typeface="Lucida Sans Unicode"/>
              <a:cs typeface="Lucida Sans Unicode"/>
            </a:endParaRPr>
          </a:p>
          <a:p>
            <a:pPr marL="524510" lvl="1" indent="-229235">
              <a:lnSpc>
                <a:spcPct val="100000"/>
              </a:lnSpc>
              <a:spcBef>
                <a:spcPts val="300"/>
              </a:spcBef>
              <a:buClr>
                <a:srgbClr val="2CA1BE"/>
              </a:buClr>
              <a:buFont typeface="Verdana"/>
              <a:buChar char="◦"/>
              <a:tabLst>
                <a:tab pos="525145" algn="l"/>
              </a:tabLst>
            </a:pPr>
            <a:r>
              <a:rPr sz="2300" dirty="0">
                <a:latin typeface="Lucida Sans Unicode"/>
                <a:cs typeface="Lucida Sans Unicode"/>
              </a:rPr>
              <a:t>( ) for right</a:t>
            </a:r>
            <a:r>
              <a:rPr sz="2300" spc="-70" dirty="0">
                <a:latin typeface="Lucida Sans Unicode"/>
                <a:cs typeface="Lucida Sans Unicode"/>
              </a:rPr>
              <a:t> </a:t>
            </a:r>
            <a:r>
              <a:rPr sz="2300" spc="-5" dirty="0">
                <a:latin typeface="Lucida Sans Unicode"/>
                <a:cs typeface="Lucida Sans Unicode"/>
              </a:rPr>
              <a:t>branches</a:t>
            </a:r>
            <a:endParaRPr sz="2300">
              <a:latin typeface="Lucida Sans Unicode"/>
              <a:cs typeface="Lucida Sans Unicode"/>
            </a:endParaRPr>
          </a:p>
          <a:p>
            <a:pPr marL="615950" lvl="1" indent="-320675">
              <a:lnSpc>
                <a:spcPct val="100000"/>
              </a:lnSpc>
              <a:spcBef>
                <a:spcPts val="300"/>
              </a:spcBef>
              <a:buClr>
                <a:srgbClr val="2CA1BE"/>
              </a:buClr>
              <a:buFont typeface="Verdana"/>
              <a:buChar char="◦"/>
              <a:tabLst>
                <a:tab pos="615950" algn="l"/>
                <a:tab pos="616585" algn="l"/>
                <a:tab pos="2173605" algn="l"/>
                <a:tab pos="2977515" algn="l"/>
              </a:tabLst>
            </a:pPr>
            <a:r>
              <a:rPr sz="2300" dirty="0">
                <a:latin typeface="Lucida Sans Unicode"/>
                <a:cs typeface="Lucida Sans Unicode"/>
              </a:rPr>
              <a:t>A</a:t>
            </a:r>
            <a:r>
              <a:rPr sz="2300" spc="-5" dirty="0">
                <a:latin typeface="Lucida Sans Unicode"/>
                <a:cs typeface="Lucida Sans Unicode"/>
              </a:rPr>
              <a:t> </a:t>
            </a:r>
            <a:r>
              <a:rPr sz="2300" dirty="0">
                <a:latin typeface="Lucida Sans Unicode"/>
                <a:cs typeface="Lucida Sans Unicode"/>
              </a:rPr>
              <a:t>-&gt;</a:t>
            </a:r>
            <a:r>
              <a:rPr sz="2300" spc="-15" dirty="0">
                <a:latin typeface="Lucida Sans Unicode"/>
                <a:cs typeface="Lucida Sans Unicode"/>
              </a:rPr>
              <a:t> </a:t>
            </a:r>
            <a:r>
              <a:rPr sz="2300" dirty="0">
                <a:latin typeface="Lucida Sans Unicode"/>
                <a:cs typeface="Lucida Sans Unicode"/>
              </a:rPr>
              <a:t>AA	</a:t>
            </a:r>
            <a:r>
              <a:rPr sz="2300" spc="-5" dirty="0">
                <a:latin typeface="Lucida Sans Unicode"/>
                <a:cs typeface="Lucida Sans Unicode"/>
              </a:rPr>
              <a:t>and	</a:t>
            </a:r>
            <a:r>
              <a:rPr sz="2300" dirty="0">
                <a:latin typeface="Lucida Sans Unicode"/>
                <a:cs typeface="Lucida Sans Unicode"/>
              </a:rPr>
              <a:t>B -&gt;</a:t>
            </a:r>
            <a:r>
              <a:rPr sz="2300" spc="-114" dirty="0">
                <a:latin typeface="Lucida Sans Unicode"/>
                <a:cs typeface="Lucida Sans Unicode"/>
              </a:rPr>
              <a:t> </a:t>
            </a:r>
            <a:r>
              <a:rPr sz="2300" spc="-5" dirty="0">
                <a:latin typeface="Lucida Sans Unicode"/>
                <a:cs typeface="Lucida Sans Unicode"/>
              </a:rPr>
              <a:t>A[B]AA(B)</a:t>
            </a:r>
            <a:endParaRPr sz="2300">
              <a:latin typeface="Lucida Sans Unicode"/>
              <a:cs typeface="Lucida Sans Unicode"/>
            </a:endParaRPr>
          </a:p>
          <a:p>
            <a:pPr marL="524510" lvl="1" indent="-229235">
              <a:lnSpc>
                <a:spcPct val="100000"/>
              </a:lnSpc>
              <a:spcBef>
                <a:spcPts val="300"/>
              </a:spcBef>
              <a:buClr>
                <a:srgbClr val="2CA1BE"/>
              </a:buClr>
              <a:buFont typeface="Verdana"/>
              <a:buChar char="◦"/>
              <a:tabLst>
                <a:tab pos="525145" algn="l"/>
              </a:tabLst>
            </a:pPr>
            <a:r>
              <a:rPr sz="2300" spc="-5" dirty="0">
                <a:latin typeface="Lucida Sans Unicode"/>
                <a:cs typeface="Lucida Sans Unicode"/>
              </a:rPr>
              <a:t>create </a:t>
            </a:r>
            <a:r>
              <a:rPr sz="2300" dirty="0">
                <a:latin typeface="Lucida Sans Unicode"/>
                <a:cs typeface="Lucida Sans Unicode"/>
              </a:rPr>
              <a:t>a </a:t>
            </a:r>
            <a:r>
              <a:rPr sz="2300" spc="-5" dirty="0">
                <a:latin typeface="Lucida Sans Unicode"/>
                <a:cs typeface="Lucida Sans Unicode"/>
              </a:rPr>
              <a:t>2nd </a:t>
            </a:r>
            <a:r>
              <a:rPr sz="2300" dirty="0">
                <a:latin typeface="Lucida Sans Unicode"/>
                <a:cs typeface="Lucida Sans Unicode"/>
              </a:rPr>
              <a:t>generation</a:t>
            </a:r>
            <a:r>
              <a:rPr sz="2300" spc="-50" dirty="0">
                <a:latin typeface="Lucida Sans Unicode"/>
                <a:cs typeface="Lucida Sans Unicode"/>
              </a:rPr>
              <a:t> </a:t>
            </a:r>
            <a:r>
              <a:rPr sz="2300" spc="-5" dirty="0">
                <a:latin typeface="Lucida Sans Unicode"/>
                <a:cs typeface="Lucida Sans Unicode"/>
              </a:rPr>
              <a:t>of:</a:t>
            </a:r>
            <a:endParaRPr sz="2300">
              <a:latin typeface="Lucida Sans Unicode"/>
              <a:cs typeface="Lucida Sans Unicode"/>
            </a:endParaRPr>
          </a:p>
        </p:txBody>
      </p:sp>
      <p:sp>
        <p:nvSpPr>
          <p:cNvPr id="3" name="object 3"/>
          <p:cNvSpPr txBox="1"/>
          <p:nvPr/>
        </p:nvSpPr>
        <p:spPr>
          <a:xfrm>
            <a:off x="1679194" y="3709796"/>
            <a:ext cx="4251960" cy="376555"/>
          </a:xfrm>
          <a:prstGeom prst="rect">
            <a:avLst/>
          </a:prstGeom>
        </p:spPr>
        <p:txBody>
          <a:bodyPr vert="horz" wrap="square" lIns="0" tIns="12700" rIns="0" bIns="0" rtlCol="0">
            <a:spAutoFit/>
          </a:bodyPr>
          <a:lstStyle/>
          <a:p>
            <a:pPr marL="12700">
              <a:lnSpc>
                <a:spcPct val="100000"/>
              </a:lnSpc>
              <a:spcBef>
                <a:spcPts val="100"/>
              </a:spcBef>
            </a:pPr>
            <a:r>
              <a:rPr sz="2300" spc="-5" dirty="0">
                <a:latin typeface="Lucida Sans Unicode"/>
                <a:cs typeface="Lucida Sans Unicode"/>
              </a:rPr>
              <a:t>AA[A[B]AA(B)]AAAA(A[B]AA(B))</a:t>
            </a:r>
            <a:endParaRPr sz="2300">
              <a:latin typeface="Lucida Sans Unicode"/>
              <a:cs typeface="Lucida Sans Unicode"/>
            </a:endParaRPr>
          </a:p>
        </p:txBody>
      </p:sp>
      <p:sp>
        <p:nvSpPr>
          <p:cNvPr id="4" name="object 4"/>
          <p:cNvSpPr txBox="1">
            <a:spLocks noGrp="1"/>
          </p:cNvSpPr>
          <p:nvPr>
            <p:ph type="title"/>
          </p:nvPr>
        </p:nvSpPr>
        <p:spPr>
          <a:prstGeom prst="rect">
            <a:avLst/>
          </a:prstGeom>
        </p:spPr>
        <p:txBody>
          <a:bodyPr vert="horz" wrap="square" lIns="0" tIns="12700" rIns="0" bIns="0" rtlCol="0">
            <a:spAutoFit/>
          </a:bodyPr>
          <a:lstStyle/>
          <a:p>
            <a:pPr algn="ctr">
              <a:lnSpc>
                <a:spcPts val="4225"/>
              </a:lnSpc>
              <a:spcBef>
                <a:spcPts val="100"/>
              </a:spcBef>
            </a:pPr>
            <a:r>
              <a:rPr dirty="0"/>
              <a:t>Advanced</a:t>
            </a:r>
            <a:r>
              <a:rPr spc="-80" dirty="0"/>
              <a:t> </a:t>
            </a:r>
            <a:r>
              <a:rPr spc="-5" dirty="0"/>
              <a:t>Modeling</a:t>
            </a:r>
          </a:p>
          <a:p>
            <a:pPr algn="ctr">
              <a:lnSpc>
                <a:spcPts val="2065"/>
              </a:lnSpc>
            </a:pPr>
            <a:r>
              <a:rPr sz="1800" i="1" spc="-5" dirty="0">
                <a:latin typeface="Arial"/>
                <a:cs typeface="Arial"/>
              </a:rPr>
              <a:t>Graftals</a:t>
            </a:r>
            <a:endParaRPr sz="1800">
              <a:latin typeface="Arial"/>
              <a:cs typeface="Arial"/>
            </a:endParaRPr>
          </a:p>
        </p:txBody>
      </p:sp>
      <p:sp>
        <p:nvSpPr>
          <p:cNvPr id="5" name="object 5"/>
          <p:cNvSpPr/>
          <p:nvPr/>
        </p:nvSpPr>
        <p:spPr>
          <a:xfrm>
            <a:off x="4636770" y="4927853"/>
            <a:ext cx="0" cy="1080770"/>
          </a:xfrm>
          <a:custGeom>
            <a:avLst/>
            <a:gdLst/>
            <a:ahLst/>
            <a:cxnLst/>
            <a:rect l="l" t="t" r="r" b="b"/>
            <a:pathLst>
              <a:path h="1080770">
                <a:moveTo>
                  <a:pt x="0" y="1080516"/>
                </a:moveTo>
                <a:lnTo>
                  <a:pt x="0" y="0"/>
                </a:lnTo>
              </a:path>
            </a:pathLst>
          </a:custGeom>
          <a:ln w="50292">
            <a:solidFill>
              <a:srgbClr val="000000"/>
            </a:solidFill>
          </a:ln>
        </p:spPr>
        <p:txBody>
          <a:bodyPr wrap="square" lIns="0" tIns="0" rIns="0" bIns="0" rtlCol="0"/>
          <a:lstStyle/>
          <a:p>
            <a:endParaRPr/>
          </a:p>
        </p:txBody>
      </p:sp>
      <p:sp>
        <p:nvSpPr>
          <p:cNvPr id="6" name="object 6"/>
          <p:cNvSpPr/>
          <p:nvPr/>
        </p:nvSpPr>
        <p:spPr>
          <a:xfrm>
            <a:off x="4636770" y="4725161"/>
            <a:ext cx="405765" cy="203200"/>
          </a:xfrm>
          <a:custGeom>
            <a:avLst/>
            <a:gdLst/>
            <a:ahLst/>
            <a:cxnLst/>
            <a:rect l="l" t="t" r="r" b="b"/>
            <a:pathLst>
              <a:path w="405764" h="203200">
                <a:moveTo>
                  <a:pt x="0" y="202692"/>
                </a:moveTo>
                <a:lnTo>
                  <a:pt x="405383" y="0"/>
                </a:lnTo>
              </a:path>
            </a:pathLst>
          </a:custGeom>
          <a:ln w="50292">
            <a:solidFill>
              <a:srgbClr val="000000"/>
            </a:solidFill>
          </a:ln>
        </p:spPr>
        <p:txBody>
          <a:bodyPr wrap="square" lIns="0" tIns="0" rIns="0" bIns="0" rtlCol="0"/>
          <a:lstStyle/>
          <a:p>
            <a:endParaRPr/>
          </a:p>
        </p:txBody>
      </p:sp>
      <p:sp>
        <p:nvSpPr>
          <p:cNvPr id="7" name="object 7"/>
          <p:cNvSpPr/>
          <p:nvPr/>
        </p:nvSpPr>
        <p:spPr>
          <a:xfrm>
            <a:off x="4267961" y="5499353"/>
            <a:ext cx="355600" cy="178435"/>
          </a:xfrm>
          <a:custGeom>
            <a:avLst/>
            <a:gdLst/>
            <a:ahLst/>
            <a:cxnLst/>
            <a:rect l="l" t="t" r="r" b="b"/>
            <a:pathLst>
              <a:path w="355600" h="178435">
                <a:moveTo>
                  <a:pt x="355091" y="178308"/>
                </a:moveTo>
                <a:lnTo>
                  <a:pt x="0" y="0"/>
                </a:lnTo>
              </a:path>
            </a:pathLst>
          </a:custGeom>
          <a:ln w="50292">
            <a:solidFill>
              <a:srgbClr val="000000"/>
            </a:solidFill>
          </a:ln>
        </p:spPr>
        <p:txBody>
          <a:bodyPr wrap="square" lIns="0" tIns="0" rIns="0" bIns="0" rtlCol="0"/>
          <a:lstStyle/>
          <a:p>
            <a:endParaRPr/>
          </a:p>
        </p:txBody>
      </p:sp>
      <p:sp>
        <p:nvSpPr>
          <p:cNvPr id="8" name="object 8"/>
          <p:cNvSpPr/>
          <p:nvPr/>
        </p:nvSpPr>
        <p:spPr>
          <a:xfrm>
            <a:off x="7125461" y="4737353"/>
            <a:ext cx="0" cy="1347470"/>
          </a:xfrm>
          <a:custGeom>
            <a:avLst/>
            <a:gdLst/>
            <a:ahLst/>
            <a:cxnLst/>
            <a:rect l="l" t="t" r="r" b="b"/>
            <a:pathLst>
              <a:path h="1347470">
                <a:moveTo>
                  <a:pt x="0" y="1347216"/>
                </a:moveTo>
                <a:lnTo>
                  <a:pt x="0" y="0"/>
                </a:lnTo>
              </a:path>
            </a:pathLst>
          </a:custGeom>
          <a:ln w="50292">
            <a:solidFill>
              <a:srgbClr val="000000"/>
            </a:solidFill>
          </a:ln>
        </p:spPr>
        <p:txBody>
          <a:bodyPr wrap="square" lIns="0" tIns="0" rIns="0" bIns="0" rtlCol="0"/>
          <a:lstStyle/>
          <a:p>
            <a:endParaRPr/>
          </a:p>
        </p:txBody>
      </p:sp>
      <p:sp>
        <p:nvSpPr>
          <p:cNvPr id="9" name="object 9"/>
          <p:cNvSpPr/>
          <p:nvPr/>
        </p:nvSpPr>
        <p:spPr>
          <a:xfrm>
            <a:off x="7125461" y="4344161"/>
            <a:ext cx="609600" cy="393700"/>
          </a:xfrm>
          <a:custGeom>
            <a:avLst/>
            <a:gdLst/>
            <a:ahLst/>
            <a:cxnLst/>
            <a:rect l="l" t="t" r="r" b="b"/>
            <a:pathLst>
              <a:path w="609600" h="393700">
                <a:moveTo>
                  <a:pt x="0" y="393192"/>
                </a:moveTo>
                <a:lnTo>
                  <a:pt x="609600" y="0"/>
                </a:lnTo>
              </a:path>
            </a:pathLst>
          </a:custGeom>
          <a:ln w="50292">
            <a:solidFill>
              <a:srgbClr val="000000"/>
            </a:solidFill>
          </a:ln>
        </p:spPr>
        <p:txBody>
          <a:bodyPr wrap="square" lIns="0" tIns="0" rIns="0" bIns="0" rtlCol="0"/>
          <a:lstStyle/>
          <a:p>
            <a:endParaRPr/>
          </a:p>
        </p:txBody>
      </p:sp>
      <p:sp>
        <p:nvSpPr>
          <p:cNvPr id="10" name="object 10"/>
          <p:cNvSpPr/>
          <p:nvPr/>
        </p:nvSpPr>
        <p:spPr>
          <a:xfrm>
            <a:off x="7709154" y="4370070"/>
            <a:ext cx="356870" cy="0"/>
          </a:xfrm>
          <a:custGeom>
            <a:avLst/>
            <a:gdLst/>
            <a:ahLst/>
            <a:cxnLst/>
            <a:rect l="l" t="t" r="r" b="b"/>
            <a:pathLst>
              <a:path w="356870">
                <a:moveTo>
                  <a:pt x="0" y="0"/>
                </a:moveTo>
                <a:lnTo>
                  <a:pt x="356616" y="0"/>
                </a:lnTo>
              </a:path>
            </a:pathLst>
          </a:custGeom>
          <a:ln w="50292">
            <a:solidFill>
              <a:srgbClr val="000000"/>
            </a:solidFill>
          </a:ln>
        </p:spPr>
        <p:txBody>
          <a:bodyPr wrap="square" lIns="0" tIns="0" rIns="0" bIns="0" rtlCol="0"/>
          <a:lstStyle/>
          <a:p>
            <a:endParaRPr/>
          </a:p>
        </p:txBody>
      </p:sp>
      <p:sp>
        <p:nvSpPr>
          <p:cNvPr id="11" name="object 11"/>
          <p:cNvSpPr/>
          <p:nvPr/>
        </p:nvSpPr>
        <p:spPr>
          <a:xfrm>
            <a:off x="6592061" y="5258561"/>
            <a:ext cx="521334" cy="445134"/>
          </a:xfrm>
          <a:custGeom>
            <a:avLst/>
            <a:gdLst/>
            <a:ahLst/>
            <a:cxnLst/>
            <a:rect l="l" t="t" r="r" b="b"/>
            <a:pathLst>
              <a:path w="521334" h="445135">
                <a:moveTo>
                  <a:pt x="521208" y="445007"/>
                </a:moveTo>
                <a:lnTo>
                  <a:pt x="0" y="0"/>
                </a:lnTo>
              </a:path>
            </a:pathLst>
          </a:custGeom>
          <a:ln w="50292">
            <a:solidFill>
              <a:srgbClr val="000000"/>
            </a:solidFill>
          </a:ln>
        </p:spPr>
        <p:txBody>
          <a:bodyPr wrap="square" lIns="0" tIns="0" rIns="0" bIns="0" rtlCol="0"/>
          <a:lstStyle/>
          <a:p>
            <a:endParaRPr/>
          </a:p>
        </p:txBody>
      </p:sp>
      <p:sp>
        <p:nvSpPr>
          <p:cNvPr id="12" name="object 12"/>
          <p:cNvSpPr/>
          <p:nvPr/>
        </p:nvSpPr>
        <p:spPr>
          <a:xfrm>
            <a:off x="6592061" y="4953761"/>
            <a:ext cx="0" cy="304800"/>
          </a:xfrm>
          <a:custGeom>
            <a:avLst/>
            <a:gdLst/>
            <a:ahLst/>
            <a:cxnLst/>
            <a:rect l="l" t="t" r="r" b="b"/>
            <a:pathLst>
              <a:path h="304800">
                <a:moveTo>
                  <a:pt x="0" y="304800"/>
                </a:moveTo>
                <a:lnTo>
                  <a:pt x="0" y="0"/>
                </a:lnTo>
              </a:path>
            </a:pathLst>
          </a:custGeom>
          <a:ln w="50292">
            <a:solidFill>
              <a:srgbClr val="000000"/>
            </a:solidFill>
          </a:ln>
        </p:spPr>
        <p:txBody>
          <a:bodyPr wrap="square" lIns="0" tIns="0" rIns="0" bIns="0" rtlCol="0"/>
          <a:lstStyle/>
          <a:p>
            <a:endParaRPr/>
          </a:p>
        </p:txBody>
      </p:sp>
      <p:sp>
        <p:nvSpPr>
          <p:cNvPr id="13" name="object 13"/>
          <p:cNvSpPr/>
          <p:nvPr/>
        </p:nvSpPr>
        <p:spPr>
          <a:xfrm>
            <a:off x="6579869" y="5563361"/>
            <a:ext cx="367665" cy="12700"/>
          </a:xfrm>
          <a:custGeom>
            <a:avLst/>
            <a:gdLst/>
            <a:ahLst/>
            <a:cxnLst/>
            <a:rect l="l" t="t" r="r" b="b"/>
            <a:pathLst>
              <a:path w="367665" h="12700">
                <a:moveTo>
                  <a:pt x="-25146" y="6095"/>
                </a:moveTo>
                <a:lnTo>
                  <a:pt x="392429" y="6095"/>
                </a:lnTo>
              </a:path>
            </a:pathLst>
          </a:custGeom>
          <a:ln w="62484">
            <a:solidFill>
              <a:srgbClr val="000000"/>
            </a:solidFill>
          </a:ln>
        </p:spPr>
        <p:txBody>
          <a:bodyPr wrap="square" lIns="0" tIns="0" rIns="0" bIns="0" rtlCol="0"/>
          <a:lstStyle/>
          <a:p>
            <a:endParaRPr/>
          </a:p>
        </p:txBody>
      </p:sp>
      <p:sp>
        <p:nvSpPr>
          <p:cNvPr id="14" name="object 14"/>
          <p:cNvSpPr/>
          <p:nvPr/>
        </p:nvSpPr>
        <p:spPr>
          <a:xfrm>
            <a:off x="2401061" y="5385053"/>
            <a:ext cx="355600" cy="178435"/>
          </a:xfrm>
          <a:custGeom>
            <a:avLst/>
            <a:gdLst/>
            <a:ahLst/>
            <a:cxnLst/>
            <a:rect l="l" t="t" r="r" b="b"/>
            <a:pathLst>
              <a:path w="355600" h="178435">
                <a:moveTo>
                  <a:pt x="355092" y="178308"/>
                </a:moveTo>
                <a:lnTo>
                  <a:pt x="0" y="0"/>
                </a:lnTo>
              </a:path>
            </a:pathLst>
          </a:custGeom>
          <a:ln w="50292">
            <a:solidFill>
              <a:srgbClr val="000000"/>
            </a:solidFill>
          </a:ln>
        </p:spPr>
        <p:txBody>
          <a:bodyPr wrap="square" lIns="0" tIns="0" rIns="0" bIns="0" rtlCol="0"/>
          <a:lstStyle/>
          <a:p>
            <a:endParaRPr/>
          </a:p>
        </p:txBody>
      </p:sp>
      <p:sp>
        <p:nvSpPr>
          <p:cNvPr id="15" name="object 15"/>
          <p:cNvSpPr/>
          <p:nvPr/>
        </p:nvSpPr>
        <p:spPr>
          <a:xfrm>
            <a:off x="7277861" y="4242053"/>
            <a:ext cx="0" cy="356870"/>
          </a:xfrm>
          <a:custGeom>
            <a:avLst/>
            <a:gdLst/>
            <a:ahLst/>
            <a:cxnLst/>
            <a:rect l="l" t="t" r="r" b="b"/>
            <a:pathLst>
              <a:path h="356870">
                <a:moveTo>
                  <a:pt x="0" y="356616"/>
                </a:moveTo>
                <a:lnTo>
                  <a:pt x="0" y="0"/>
                </a:lnTo>
              </a:path>
            </a:pathLst>
          </a:custGeom>
          <a:ln w="50292">
            <a:solidFill>
              <a:srgbClr val="000000"/>
            </a:solidFill>
          </a:ln>
        </p:spPr>
        <p:txBody>
          <a:bodyPr wrap="square" lIns="0" tIns="0" rIns="0" bIns="0" rtlCol="0"/>
          <a:lstStyle/>
          <a:p>
            <a:endParaRPr/>
          </a:p>
        </p:txBody>
      </p:sp>
      <p:sp>
        <p:nvSpPr>
          <p:cNvPr id="16" name="object 16"/>
          <p:cNvSpPr txBox="1"/>
          <p:nvPr/>
        </p:nvSpPr>
        <p:spPr>
          <a:xfrm>
            <a:off x="2425954" y="5465775"/>
            <a:ext cx="178435"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Arial"/>
                <a:cs typeface="Arial"/>
              </a:rPr>
              <a:t>B</a:t>
            </a:r>
            <a:endParaRPr sz="1800">
              <a:latin typeface="Arial"/>
              <a:cs typeface="Arial"/>
            </a:endParaRPr>
          </a:p>
        </p:txBody>
      </p:sp>
      <p:sp>
        <p:nvSpPr>
          <p:cNvPr id="17" name="object 17"/>
          <p:cNvSpPr txBox="1"/>
          <p:nvPr/>
        </p:nvSpPr>
        <p:spPr>
          <a:xfrm>
            <a:off x="4229861" y="5529173"/>
            <a:ext cx="178435"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Arial"/>
                <a:cs typeface="Arial"/>
              </a:rPr>
              <a:t>B</a:t>
            </a:r>
            <a:endParaRPr sz="1800">
              <a:latin typeface="Arial"/>
              <a:cs typeface="Arial"/>
            </a:endParaRPr>
          </a:p>
        </p:txBody>
      </p:sp>
      <p:sp>
        <p:nvSpPr>
          <p:cNvPr id="18" name="object 18"/>
          <p:cNvSpPr txBox="1"/>
          <p:nvPr/>
        </p:nvSpPr>
        <p:spPr>
          <a:xfrm>
            <a:off x="6388989" y="5414873"/>
            <a:ext cx="178435"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Arial"/>
                <a:cs typeface="Arial"/>
              </a:rPr>
              <a:t>B</a:t>
            </a:r>
            <a:endParaRPr sz="1800">
              <a:latin typeface="Arial"/>
              <a:cs typeface="Arial"/>
            </a:endParaRPr>
          </a:p>
        </p:txBody>
      </p:sp>
      <p:sp>
        <p:nvSpPr>
          <p:cNvPr id="19" name="object 19"/>
          <p:cNvSpPr txBox="1"/>
          <p:nvPr/>
        </p:nvSpPr>
        <p:spPr>
          <a:xfrm>
            <a:off x="6516116" y="4652898"/>
            <a:ext cx="178435"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Arial"/>
                <a:cs typeface="Arial"/>
              </a:rPr>
              <a:t>B</a:t>
            </a:r>
            <a:endParaRPr sz="1800">
              <a:latin typeface="Arial"/>
              <a:cs typeface="Arial"/>
            </a:endParaRPr>
          </a:p>
        </p:txBody>
      </p:sp>
      <p:sp>
        <p:nvSpPr>
          <p:cNvPr id="20" name="object 20"/>
          <p:cNvSpPr txBox="1"/>
          <p:nvPr/>
        </p:nvSpPr>
        <p:spPr>
          <a:xfrm>
            <a:off x="7176643" y="3953713"/>
            <a:ext cx="178435" cy="300355"/>
          </a:xfrm>
          <a:prstGeom prst="rect">
            <a:avLst/>
          </a:prstGeom>
        </p:spPr>
        <p:txBody>
          <a:bodyPr vert="horz" wrap="square" lIns="0" tIns="12700" rIns="0" bIns="0" rtlCol="0">
            <a:spAutoFit/>
          </a:bodyPr>
          <a:lstStyle/>
          <a:p>
            <a:pPr marL="12700">
              <a:lnSpc>
                <a:spcPct val="100000"/>
              </a:lnSpc>
              <a:spcBef>
                <a:spcPts val="100"/>
              </a:spcBef>
            </a:pPr>
            <a:r>
              <a:rPr sz="1800" dirty="0">
                <a:latin typeface="Arial"/>
                <a:cs typeface="Arial"/>
              </a:rPr>
              <a:t>B</a:t>
            </a:r>
            <a:endParaRPr sz="1800">
              <a:latin typeface="Arial"/>
              <a:cs typeface="Arial"/>
            </a:endParaRPr>
          </a:p>
        </p:txBody>
      </p:sp>
      <p:sp>
        <p:nvSpPr>
          <p:cNvPr id="21" name="object 21"/>
          <p:cNvSpPr txBox="1"/>
          <p:nvPr/>
        </p:nvSpPr>
        <p:spPr>
          <a:xfrm>
            <a:off x="8091043" y="4195317"/>
            <a:ext cx="178435"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Arial"/>
                <a:cs typeface="Arial"/>
              </a:rPr>
              <a:t>B</a:t>
            </a:r>
            <a:endParaRPr sz="1800">
              <a:latin typeface="Arial"/>
              <a:cs typeface="Arial"/>
            </a:endParaRPr>
          </a:p>
        </p:txBody>
      </p:sp>
      <p:sp>
        <p:nvSpPr>
          <p:cNvPr id="22" name="object 22"/>
          <p:cNvSpPr txBox="1"/>
          <p:nvPr/>
        </p:nvSpPr>
        <p:spPr>
          <a:xfrm>
            <a:off x="4712334" y="4563871"/>
            <a:ext cx="203835" cy="1443355"/>
          </a:xfrm>
          <a:prstGeom prst="rect">
            <a:avLst/>
          </a:prstGeom>
        </p:spPr>
        <p:txBody>
          <a:bodyPr vert="horz" wrap="square" lIns="0" tIns="12700" rIns="0" bIns="0" rtlCol="0">
            <a:spAutoFit/>
          </a:bodyPr>
          <a:lstStyle/>
          <a:p>
            <a:pPr marL="12700">
              <a:lnSpc>
                <a:spcPct val="100000"/>
              </a:lnSpc>
              <a:spcBef>
                <a:spcPts val="100"/>
              </a:spcBef>
            </a:pPr>
            <a:r>
              <a:rPr sz="1800" dirty="0">
                <a:latin typeface="Arial"/>
                <a:cs typeface="Arial"/>
              </a:rPr>
              <a:t>B</a:t>
            </a:r>
            <a:endParaRPr sz="1800">
              <a:latin typeface="Arial"/>
              <a:cs typeface="Arial"/>
            </a:endParaRPr>
          </a:p>
          <a:p>
            <a:pPr marL="25400">
              <a:lnSpc>
                <a:spcPct val="100000"/>
              </a:lnSpc>
              <a:spcBef>
                <a:spcPts val="1335"/>
              </a:spcBef>
            </a:pPr>
            <a:r>
              <a:rPr sz="1800" dirty="0">
                <a:latin typeface="Arial"/>
                <a:cs typeface="Arial"/>
              </a:rPr>
              <a:t>A</a:t>
            </a:r>
            <a:endParaRPr sz="1800">
              <a:latin typeface="Arial"/>
              <a:cs typeface="Arial"/>
            </a:endParaRPr>
          </a:p>
          <a:p>
            <a:pPr marL="25400">
              <a:lnSpc>
                <a:spcPct val="100000"/>
              </a:lnSpc>
              <a:spcBef>
                <a:spcPts val="245"/>
              </a:spcBef>
            </a:pPr>
            <a:r>
              <a:rPr sz="1800" dirty="0">
                <a:latin typeface="Arial"/>
                <a:cs typeface="Arial"/>
              </a:rPr>
              <a:t>A</a:t>
            </a:r>
            <a:endParaRPr sz="1800">
              <a:latin typeface="Arial"/>
              <a:cs typeface="Arial"/>
            </a:endParaRPr>
          </a:p>
          <a:p>
            <a:pPr marL="38100">
              <a:lnSpc>
                <a:spcPct val="100000"/>
              </a:lnSpc>
              <a:spcBef>
                <a:spcPts val="940"/>
              </a:spcBef>
            </a:pPr>
            <a:r>
              <a:rPr sz="1800" dirty="0">
                <a:latin typeface="Arial"/>
                <a:cs typeface="Arial"/>
              </a:rPr>
              <a:t>A</a:t>
            </a:r>
            <a:endParaRPr sz="1800">
              <a:latin typeface="Arial"/>
              <a:cs typeface="Arial"/>
            </a:endParaRPr>
          </a:p>
        </p:txBody>
      </p:sp>
      <p:sp>
        <p:nvSpPr>
          <p:cNvPr id="23" name="object 23"/>
          <p:cNvSpPr txBox="1"/>
          <p:nvPr/>
        </p:nvSpPr>
        <p:spPr>
          <a:xfrm>
            <a:off x="7227569" y="5694375"/>
            <a:ext cx="178435"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Arial"/>
                <a:cs typeface="Arial"/>
              </a:rPr>
              <a:t>A</a:t>
            </a:r>
            <a:endParaRPr sz="1800">
              <a:latin typeface="Arial"/>
              <a:cs typeface="Arial"/>
            </a:endParaRPr>
          </a:p>
        </p:txBody>
      </p:sp>
      <p:sp>
        <p:nvSpPr>
          <p:cNvPr id="24" name="object 24"/>
          <p:cNvSpPr txBox="1"/>
          <p:nvPr/>
        </p:nvSpPr>
        <p:spPr>
          <a:xfrm>
            <a:off x="7227569" y="5122240"/>
            <a:ext cx="178435" cy="503555"/>
          </a:xfrm>
          <a:prstGeom prst="rect">
            <a:avLst/>
          </a:prstGeom>
        </p:spPr>
        <p:txBody>
          <a:bodyPr vert="horz" wrap="square" lIns="0" tIns="12700" rIns="0" bIns="0" rtlCol="0">
            <a:spAutoFit/>
          </a:bodyPr>
          <a:lstStyle/>
          <a:p>
            <a:pPr marL="12700">
              <a:lnSpc>
                <a:spcPts val="1880"/>
              </a:lnSpc>
              <a:spcBef>
                <a:spcPts val="100"/>
              </a:spcBef>
            </a:pPr>
            <a:r>
              <a:rPr sz="1800" dirty="0">
                <a:latin typeface="Arial"/>
                <a:cs typeface="Arial"/>
              </a:rPr>
              <a:t>A</a:t>
            </a:r>
            <a:endParaRPr sz="1800">
              <a:latin typeface="Arial"/>
              <a:cs typeface="Arial"/>
            </a:endParaRPr>
          </a:p>
          <a:p>
            <a:pPr marL="12700">
              <a:lnSpc>
                <a:spcPts val="1880"/>
              </a:lnSpc>
            </a:pPr>
            <a:r>
              <a:rPr sz="1800" dirty="0">
                <a:latin typeface="Arial"/>
                <a:cs typeface="Arial"/>
              </a:rPr>
              <a:t>A</a:t>
            </a:r>
            <a:endParaRPr sz="1800">
              <a:latin typeface="Arial"/>
              <a:cs typeface="Arial"/>
            </a:endParaRPr>
          </a:p>
        </p:txBody>
      </p:sp>
      <p:sp>
        <p:nvSpPr>
          <p:cNvPr id="25" name="object 25"/>
          <p:cNvSpPr txBox="1"/>
          <p:nvPr/>
        </p:nvSpPr>
        <p:spPr>
          <a:xfrm>
            <a:off x="7214743" y="4944871"/>
            <a:ext cx="178435"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Arial"/>
                <a:cs typeface="Arial"/>
              </a:rPr>
              <a:t>A</a:t>
            </a:r>
            <a:endParaRPr sz="1800">
              <a:latin typeface="Arial"/>
              <a:cs typeface="Arial"/>
            </a:endParaRPr>
          </a:p>
        </p:txBody>
      </p:sp>
      <p:sp>
        <p:nvSpPr>
          <p:cNvPr id="26" name="object 26"/>
          <p:cNvSpPr txBox="1"/>
          <p:nvPr/>
        </p:nvSpPr>
        <p:spPr>
          <a:xfrm>
            <a:off x="7214743" y="4741545"/>
            <a:ext cx="178435"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Arial"/>
                <a:cs typeface="Arial"/>
              </a:rPr>
              <a:t>A</a:t>
            </a:r>
            <a:endParaRPr sz="1800">
              <a:latin typeface="Arial"/>
              <a:cs typeface="Arial"/>
            </a:endParaRPr>
          </a:p>
        </p:txBody>
      </p:sp>
      <p:sp>
        <p:nvSpPr>
          <p:cNvPr id="27" name="object 27"/>
          <p:cNvSpPr txBox="1"/>
          <p:nvPr/>
        </p:nvSpPr>
        <p:spPr>
          <a:xfrm>
            <a:off x="7049516" y="4385817"/>
            <a:ext cx="178435"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Arial"/>
                <a:cs typeface="Arial"/>
              </a:rPr>
              <a:t>A</a:t>
            </a:r>
            <a:endParaRPr sz="1800">
              <a:latin typeface="Arial"/>
              <a:cs typeface="Arial"/>
            </a:endParaRPr>
          </a:p>
        </p:txBody>
      </p:sp>
      <p:sp>
        <p:nvSpPr>
          <p:cNvPr id="28" name="object 28"/>
          <p:cNvSpPr txBox="1"/>
          <p:nvPr/>
        </p:nvSpPr>
        <p:spPr>
          <a:xfrm>
            <a:off x="7290816" y="4131945"/>
            <a:ext cx="419734" cy="299720"/>
          </a:xfrm>
          <a:prstGeom prst="rect">
            <a:avLst/>
          </a:prstGeom>
        </p:spPr>
        <p:txBody>
          <a:bodyPr vert="horz" wrap="square" lIns="0" tIns="12700" rIns="0" bIns="0" rtlCol="0">
            <a:spAutoFit/>
          </a:bodyPr>
          <a:lstStyle/>
          <a:p>
            <a:pPr marL="38100">
              <a:lnSpc>
                <a:spcPct val="100000"/>
              </a:lnSpc>
              <a:spcBef>
                <a:spcPts val="100"/>
              </a:spcBef>
            </a:pPr>
            <a:r>
              <a:rPr sz="2700" baseline="-24691" dirty="0">
                <a:latin typeface="Arial"/>
                <a:cs typeface="Arial"/>
              </a:rPr>
              <a:t>A</a:t>
            </a:r>
            <a:r>
              <a:rPr sz="2700" spc="-382" baseline="-24691" dirty="0">
                <a:latin typeface="Arial"/>
                <a:cs typeface="Arial"/>
              </a:rPr>
              <a:t> </a:t>
            </a:r>
            <a:r>
              <a:rPr sz="1800" dirty="0">
                <a:latin typeface="Arial"/>
                <a:cs typeface="Arial"/>
              </a:rPr>
              <a:t>A</a:t>
            </a:r>
            <a:endParaRPr sz="1800">
              <a:latin typeface="Arial"/>
              <a:cs typeface="Arial"/>
            </a:endParaRPr>
          </a:p>
        </p:txBody>
      </p:sp>
      <p:sp>
        <p:nvSpPr>
          <p:cNvPr id="29" name="object 29"/>
          <p:cNvSpPr txBox="1"/>
          <p:nvPr/>
        </p:nvSpPr>
        <p:spPr>
          <a:xfrm>
            <a:off x="6897116" y="5592267"/>
            <a:ext cx="178435" cy="300355"/>
          </a:xfrm>
          <a:prstGeom prst="rect">
            <a:avLst/>
          </a:prstGeom>
        </p:spPr>
        <p:txBody>
          <a:bodyPr vert="horz" wrap="square" lIns="0" tIns="12700" rIns="0" bIns="0" rtlCol="0">
            <a:spAutoFit/>
          </a:bodyPr>
          <a:lstStyle/>
          <a:p>
            <a:pPr marL="12700">
              <a:lnSpc>
                <a:spcPct val="100000"/>
              </a:lnSpc>
              <a:spcBef>
                <a:spcPts val="100"/>
              </a:spcBef>
            </a:pPr>
            <a:r>
              <a:rPr sz="1800" dirty="0">
                <a:latin typeface="Arial"/>
                <a:cs typeface="Arial"/>
              </a:rPr>
              <a:t>A</a:t>
            </a:r>
            <a:endParaRPr sz="1800">
              <a:latin typeface="Arial"/>
              <a:cs typeface="Arial"/>
            </a:endParaRPr>
          </a:p>
        </p:txBody>
      </p:sp>
      <p:sp>
        <p:nvSpPr>
          <p:cNvPr id="30" name="object 30"/>
          <p:cNvSpPr txBox="1"/>
          <p:nvPr/>
        </p:nvSpPr>
        <p:spPr>
          <a:xfrm>
            <a:off x="6681343" y="5071998"/>
            <a:ext cx="178435"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Arial"/>
                <a:cs typeface="Arial"/>
              </a:rPr>
              <a:t>A</a:t>
            </a:r>
            <a:endParaRPr sz="1800">
              <a:latin typeface="Arial"/>
              <a:cs typeface="Arial"/>
            </a:endParaRPr>
          </a:p>
        </p:txBody>
      </p:sp>
      <p:sp>
        <p:nvSpPr>
          <p:cNvPr id="31" name="object 31"/>
          <p:cNvSpPr txBox="1"/>
          <p:nvPr/>
        </p:nvSpPr>
        <p:spPr>
          <a:xfrm>
            <a:off x="6808089" y="5173471"/>
            <a:ext cx="178435"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Arial"/>
                <a:cs typeface="Arial"/>
              </a:rPr>
              <a:t>A</a:t>
            </a:r>
            <a:endParaRPr sz="1800">
              <a:latin typeface="Arial"/>
              <a:cs typeface="Arial"/>
            </a:endParaRPr>
          </a:p>
        </p:txBody>
      </p:sp>
      <p:sp>
        <p:nvSpPr>
          <p:cNvPr id="32" name="object 32"/>
          <p:cNvSpPr txBox="1"/>
          <p:nvPr/>
        </p:nvSpPr>
        <p:spPr>
          <a:xfrm>
            <a:off x="6261861" y="6156756"/>
            <a:ext cx="1991995" cy="300355"/>
          </a:xfrm>
          <a:prstGeom prst="rect">
            <a:avLst/>
          </a:prstGeom>
        </p:spPr>
        <p:txBody>
          <a:bodyPr vert="horz" wrap="square" lIns="0" tIns="12700" rIns="0" bIns="0" rtlCol="0">
            <a:spAutoFit/>
          </a:bodyPr>
          <a:lstStyle/>
          <a:p>
            <a:pPr marL="12700">
              <a:lnSpc>
                <a:spcPct val="100000"/>
              </a:lnSpc>
              <a:spcBef>
                <a:spcPts val="100"/>
              </a:spcBef>
            </a:pPr>
            <a:r>
              <a:rPr sz="1800" i="1" spc="-5" dirty="0">
                <a:latin typeface="Arial"/>
                <a:cs typeface="Arial"/>
              </a:rPr>
              <a:t>Second</a:t>
            </a:r>
            <a:r>
              <a:rPr sz="1800" i="1" spc="-60" dirty="0">
                <a:latin typeface="Arial"/>
                <a:cs typeface="Arial"/>
              </a:rPr>
              <a:t> </a:t>
            </a:r>
            <a:r>
              <a:rPr sz="1800" i="1" spc="-5" dirty="0">
                <a:latin typeface="Arial"/>
                <a:cs typeface="Arial"/>
              </a:rPr>
              <a:t>Generation</a:t>
            </a:r>
            <a:endParaRPr sz="1800">
              <a:latin typeface="Arial"/>
              <a:cs typeface="Arial"/>
            </a:endParaRPr>
          </a:p>
        </p:txBody>
      </p:sp>
      <p:sp>
        <p:nvSpPr>
          <p:cNvPr id="33" name="object 33"/>
          <p:cNvSpPr txBox="1"/>
          <p:nvPr/>
        </p:nvSpPr>
        <p:spPr>
          <a:xfrm>
            <a:off x="3708908" y="6156756"/>
            <a:ext cx="1661795" cy="300355"/>
          </a:xfrm>
          <a:prstGeom prst="rect">
            <a:avLst/>
          </a:prstGeom>
        </p:spPr>
        <p:txBody>
          <a:bodyPr vert="horz" wrap="square" lIns="0" tIns="12700" rIns="0" bIns="0" rtlCol="0">
            <a:spAutoFit/>
          </a:bodyPr>
          <a:lstStyle/>
          <a:p>
            <a:pPr marL="12700">
              <a:lnSpc>
                <a:spcPct val="100000"/>
              </a:lnSpc>
              <a:spcBef>
                <a:spcPts val="100"/>
              </a:spcBef>
            </a:pPr>
            <a:r>
              <a:rPr sz="1800" i="1" dirty="0">
                <a:latin typeface="Arial"/>
                <a:cs typeface="Arial"/>
              </a:rPr>
              <a:t>First</a:t>
            </a:r>
            <a:r>
              <a:rPr sz="1800" i="1" spc="-75" dirty="0">
                <a:latin typeface="Arial"/>
                <a:cs typeface="Arial"/>
              </a:rPr>
              <a:t> </a:t>
            </a:r>
            <a:r>
              <a:rPr sz="1800" i="1" spc="-5" dirty="0">
                <a:latin typeface="Arial"/>
                <a:cs typeface="Arial"/>
              </a:rPr>
              <a:t>Generation</a:t>
            </a:r>
            <a:endParaRPr sz="1800">
              <a:latin typeface="Arial"/>
              <a:cs typeface="Arial"/>
            </a:endParaRPr>
          </a:p>
        </p:txBody>
      </p:sp>
      <p:sp>
        <p:nvSpPr>
          <p:cNvPr id="34" name="object 34"/>
          <p:cNvSpPr txBox="1"/>
          <p:nvPr/>
        </p:nvSpPr>
        <p:spPr>
          <a:xfrm>
            <a:off x="7240016" y="5872073"/>
            <a:ext cx="178435"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Arial"/>
                <a:cs typeface="Arial"/>
              </a:rPr>
              <a:t>A</a:t>
            </a:r>
            <a:endParaRPr sz="1800">
              <a:latin typeface="Arial"/>
              <a:cs typeface="Arial"/>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150721" y="1676862"/>
            <a:ext cx="7204709" cy="2714625"/>
          </a:xfrm>
          <a:prstGeom prst="rect">
            <a:avLst/>
          </a:prstGeom>
        </p:spPr>
        <p:txBody>
          <a:bodyPr vert="horz" wrap="square" lIns="0" tIns="64769" rIns="0" bIns="0" rtlCol="0">
            <a:spAutoFit/>
          </a:bodyPr>
          <a:lstStyle/>
          <a:p>
            <a:pPr marL="268605" indent="-256540">
              <a:lnSpc>
                <a:spcPct val="100000"/>
              </a:lnSpc>
              <a:spcBef>
                <a:spcPts val="509"/>
              </a:spcBef>
              <a:buClr>
                <a:srgbClr val="2CA1BE"/>
              </a:buClr>
              <a:buSzPct val="66666"/>
              <a:buFont typeface="Wingdings"/>
              <a:buChar char=""/>
              <a:tabLst>
                <a:tab pos="268605" algn="l"/>
                <a:tab pos="269240" algn="l"/>
              </a:tabLst>
            </a:pPr>
            <a:r>
              <a:rPr sz="2700" spc="-5" dirty="0">
                <a:latin typeface="Lucida Sans Unicode"/>
                <a:cs typeface="Lucida Sans Unicode"/>
              </a:rPr>
              <a:t>Grammar based</a:t>
            </a:r>
            <a:r>
              <a:rPr sz="2700" spc="-45" dirty="0">
                <a:latin typeface="Lucida Sans Unicode"/>
                <a:cs typeface="Lucida Sans Unicode"/>
              </a:rPr>
              <a:t> </a:t>
            </a:r>
            <a:r>
              <a:rPr sz="2700" spc="-5" dirty="0">
                <a:latin typeface="Lucida Sans Unicode"/>
                <a:cs typeface="Lucida Sans Unicode"/>
              </a:rPr>
              <a:t>models...</a:t>
            </a:r>
            <a:endParaRPr sz="2700">
              <a:latin typeface="Lucida Sans Unicode"/>
              <a:cs typeface="Lucida Sans Unicode"/>
            </a:endParaRPr>
          </a:p>
          <a:p>
            <a:pPr marL="524510" marR="5080" lvl="1" indent="-228600">
              <a:lnSpc>
                <a:spcPct val="100000"/>
              </a:lnSpc>
              <a:spcBef>
                <a:spcPts val="355"/>
              </a:spcBef>
              <a:buClr>
                <a:srgbClr val="2CA1BE"/>
              </a:buClr>
              <a:buFont typeface="Verdana"/>
              <a:buChar char="◦"/>
              <a:tabLst>
                <a:tab pos="525145" algn="l"/>
              </a:tabLst>
            </a:pPr>
            <a:r>
              <a:rPr sz="2300" spc="-5" dirty="0">
                <a:latin typeface="Lucida Sans Unicode"/>
                <a:cs typeface="Lucida Sans Unicode"/>
              </a:rPr>
              <a:t>...use biological productions to </a:t>
            </a:r>
            <a:r>
              <a:rPr sz="2300" dirty="0">
                <a:latin typeface="Lucida Sans Unicode"/>
                <a:cs typeface="Lucida Sans Unicode"/>
              </a:rPr>
              <a:t>simulate </a:t>
            </a:r>
            <a:r>
              <a:rPr sz="2300" spc="-5" dirty="0">
                <a:latin typeface="Lucida Sans Unicode"/>
                <a:cs typeface="Lucida Sans Unicode"/>
              </a:rPr>
              <a:t>plants  in</a:t>
            </a:r>
            <a:r>
              <a:rPr sz="2300" spc="-25" dirty="0">
                <a:latin typeface="Lucida Sans Unicode"/>
                <a:cs typeface="Lucida Sans Unicode"/>
              </a:rPr>
              <a:t> </a:t>
            </a:r>
            <a:r>
              <a:rPr sz="2300" dirty="0">
                <a:latin typeface="Lucida Sans Unicode"/>
                <a:cs typeface="Lucida Sans Unicode"/>
              </a:rPr>
              <a:t>development</a:t>
            </a:r>
            <a:endParaRPr sz="2300">
              <a:latin typeface="Lucida Sans Unicode"/>
              <a:cs typeface="Lucida Sans Unicode"/>
            </a:endParaRPr>
          </a:p>
          <a:p>
            <a:pPr marL="524510" lvl="1" indent="-229235">
              <a:lnSpc>
                <a:spcPct val="100000"/>
              </a:lnSpc>
              <a:spcBef>
                <a:spcPts val="300"/>
              </a:spcBef>
              <a:buClr>
                <a:srgbClr val="2CA1BE"/>
              </a:buClr>
              <a:buFont typeface="Verdana"/>
              <a:buChar char="◦"/>
              <a:tabLst>
                <a:tab pos="525145" algn="l"/>
              </a:tabLst>
            </a:pPr>
            <a:r>
              <a:rPr sz="2300" spc="-5" dirty="0">
                <a:latin typeface="Lucida Sans Unicode"/>
                <a:cs typeface="Lucida Sans Unicode"/>
              </a:rPr>
              <a:t>...describe the topology of</a:t>
            </a:r>
            <a:r>
              <a:rPr sz="2300" spc="-55" dirty="0">
                <a:latin typeface="Lucida Sans Unicode"/>
                <a:cs typeface="Lucida Sans Unicode"/>
              </a:rPr>
              <a:t> </a:t>
            </a:r>
            <a:r>
              <a:rPr sz="2300" spc="-5" dirty="0">
                <a:latin typeface="Lucida Sans Unicode"/>
                <a:cs typeface="Lucida Sans Unicode"/>
              </a:rPr>
              <a:t>plants</a:t>
            </a:r>
            <a:endParaRPr sz="2300">
              <a:latin typeface="Lucida Sans Unicode"/>
              <a:cs typeface="Lucida Sans Unicode"/>
            </a:endParaRPr>
          </a:p>
          <a:p>
            <a:pPr marL="524510" marR="60960" lvl="1" indent="-228600">
              <a:lnSpc>
                <a:spcPct val="100000"/>
              </a:lnSpc>
              <a:spcBef>
                <a:spcPts val="300"/>
              </a:spcBef>
              <a:buClr>
                <a:srgbClr val="2CA1BE"/>
              </a:buClr>
              <a:buFont typeface="Verdana"/>
              <a:buChar char="◦"/>
              <a:tabLst>
                <a:tab pos="525145" algn="l"/>
              </a:tabLst>
            </a:pPr>
            <a:r>
              <a:rPr sz="2300" spc="-5" dirty="0">
                <a:latin typeface="Lucida Sans Unicode"/>
                <a:cs typeface="Lucida Sans Unicode"/>
              </a:rPr>
              <a:t>...also describe </a:t>
            </a:r>
            <a:r>
              <a:rPr sz="2300" dirty="0">
                <a:latin typeface="Lucida Sans Unicode"/>
                <a:cs typeface="Lucida Sans Unicode"/>
              </a:rPr>
              <a:t>the shape </a:t>
            </a:r>
            <a:r>
              <a:rPr sz="2300" spc="-5" dirty="0">
                <a:latin typeface="Lucida Sans Unicode"/>
                <a:cs typeface="Lucida Sans Unicode"/>
              </a:rPr>
              <a:t>including the  directions of branches and the arrangement of  </a:t>
            </a:r>
            <a:r>
              <a:rPr sz="2300" dirty="0">
                <a:latin typeface="Lucida Sans Unicode"/>
                <a:cs typeface="Lucida Sans Unicode"/>
              </a:rPr>
              <a:t>leaves</a:t>
            </a:r>
            <a:endParaRPr sz="2300">
              <a:latin typeface="Lucida Sans Unicode"/>
              <a:cs typeface="Lucida Sans Unicode"/>
            </a:endParaRPr>
          </a:p>
        </p:txBody>
      </p:sp>
      <p:sp>
        <p:nvSpPr>
          <p:cNvPr id="3" name="object 3"/>
          <p:cNvSpPr txBox="1">
            <a:spLocks noGrp="1"/>
          </p:cNvSpPr>
          <p:nvPr>
            <p:ph type="title"/>
          </p:nvPr>
        </p:nvSpPr>
        <p:spPr>
          <a:prstGeom prst="rect">
            <a:avLst/>
          </a:prstGeom>
        </p:spPr>
        <p:txBody>
          <a:bodyPr vert="horz" wrap="square" lIns="0" tIns="12700" rIns="0" bIns="0" rtlCol="0">
            <a:spAutoFit/>
          </a:bodyPr>
          <a:lstStyle/>
          <a:p>
            <a:pPr algn="ctr">
              <a:lnSpc>
                <a:spcPts val="4225"/>
              </a:lnSpc>
              <a:spcBef>
                <a:spcPts val="100"/>
              </a:spcBef>
            </a:pPr>
            <a:r>
              <a:rPr dirty="0"/>
              <a:t>Advanced</a:t>
            </a:r>
            <a:r>
              <a:rPr spc="-80" dirty="0"/>
              <a:t> </a:t>
            </a:r>
            <a:r>
              <a:rPr spc="-5" dirty="0"/>
              <a:t>Modeling</a:t>
            </a:r>
          </a:p>
          <a:p>
            <a:pPr algn="ctr">
              <a:lnSpc>
                <a:spcPts val="2065"/>
              </a:lnSpc>
            </a:pPr>
            <a:r>
              <a:rPr sz="1800" i="1" spc="-5" dirty="0">
                <a:latin typeface="Arial"/>
                <a:cs typeface="Arial"/>
              </a:rPr>
              <a:t>Graftals</a:t>
            </a:r>
            <a:endParaRPr sz="1800">
              <a:latin typeface="Arial"/>
              <a:cs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1305342"/>
            <a:ext cx="7848600" cy="3693319"/>
          </a:xfrm>
          <a:prstGeom prst="rect">
            <a:avLst/>
          </a:prstGeom>
        </p:spPr>
        <p:txBody>
          <a:bodyPr wrap="square">
            <a:spAutoFit/>
          </a:bodyPr>
          <a:lstStyle/>
          <a:p>
            <a:r>
              <a:rPr lang="en-US" b="1" dirty="0"/>
              <a:t>Communication Technology and Multimedia Services</a:t>
            </a:r>
            <a:r>
              <a:rPr lang="en-US" dirty="0"/>
              <a:t>- The advancement of high computing abilities, communication ways and relevant standards has started the beginning of an era where you will be provided with multimedia facilities at home. These services may include:</a:t>
            </a:r>
          </a:p>
          <a:p>
            <a:pPr>
              <a:buFont typeface="Wingdings" pitchFamily="2" charset="2"/>
              <a:buChar char="Ø"/>
            </a:pPr>
            <a:r>
              <a:rPr lang="en-US" dirty="0"/>
              <a:t>Basic Television Services</a:t>
            </a:r>
          </a:p>
          <a:p>
            <a:pPr>
              <a:buFont typeface="Wingdings" pitchFamily="2" charset="2"/>
              <a:buChar char="Ø"/>
            </a:pPr>
            <a:r>
              <a:rPr lang="en-US" dirty="0"/>
              <a:t>Interactive entertainment</a:t>
            </a:r>
          </a:p>
          <a:p>
            <a:pPr>
              <a:buFont typeface="Wingdings" pitchFamily="2" charset="2"/>
              <a:buChar char="Ø"/>
            </a:pPr>
            <a:r>
              <a:rPr lang="en-US" dirty="0"/>
              <a:t>Digital Audio</a:t>
            </a:r>
          </a:p>
          <a:p>
            <a:pPr>
              <a:buFont typeface="Wingdings" pitchFamily="2" charset="2"/>
              <a:buChar char="Ø"/>
            </a:pPr>
            <a:r>
              <a:rPr lang="en-US" dirty="0"/>
              <a:t>Video on demand</a:t>
            </a:r>
          </a:p>
          <a:p>
            <a:pPr>
              <a:buFont typeface="Wingdings" pitchFamily="2" charset="2"/>
              <a:buChar char="Ø"/>
            </a:pPr>
            <a:r>
              <a:rPr lang="en-US" dirty="0"/>
              <a:t>Home shopping</a:t>
            </a:r>
          </a:p>
          <a:p>
            <a:pPr>
              <a:buFont typeface="Wingdings" pitchFamily="2" charset="2"/>
              <a:buChar char="Ø"/>
            </a:pPr>
            <a:r>
              <a:rPr lang="en-US" dirty="0"/>
              <a:t>Financial Transactions</a:t>
            </a:r>
          </a:p>
          <a:p>
            <a:pPr>
              <a:buFont typeface="Wingdings" pitchFamily="2" charset="2"/>
              <a:buChar char="Ø"/>
            </a:pPr>
            <a:r>
              <a:rPr lang="en-US" dirty="0"/>
              <a:t>Interactive multiplayer or single player games</a:t>
            </a:r>
          </a:p>
          <a:p>
            <a:pPr>
              <a:buFont typeface="Wingdings" pitchFamily="2" charset="2"/>
              <a:buChar char="Ø"/>
            </a:pPr>
            <a:r>
              <a:rPr lang="en-US" dirty="0"/>
              <a:t>Digital multimedia libraries</a:t>
            </a:r>
          </a:p>
          <a:p>
            <a:pPr>
              <a:buFont typeface="Wingdings" pitchFamily="2" charset="2"/>
              <a:buChar char="Ø"/>
            </a:pPr>
            <a:r>
              <a:rPr lang="en-US" dirty="0"/>
              <a:t>E-Newspapers, e-magazines</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150721" y="1728927"/>
            <a:ext cx="7167880" cy="3538854"/>
          </a:xfrm>
          <a:prstGeom prst="rect">
            <a:avLst/>
          </a:prstGeom>
        </p:spPr>
        <p:txBody>
          <a:bodyPr vert="horz" wrap="square" lIns="0" tIns="12700" rIns="0" bIns="0" rtlCol="0">
            <a:spAutoFit/>
          </a:bodyPr>
          <a:lstStyle/>
          <a:p>
            <a:pPr marL="268605" marR="429895" indent="-256540">
              <a:lnSpc>
                <a:spcPct val="100000"/>
              </a:lnSpc>
              <a:spcBef>
                <a:spcPts val="100"/>
              </a:spcBef>
              <a:buClr>
                <a:srgbClr val="2CA1BE"/>
              </a:buClr>
              <a:buSzPct val="66666"/>
              <a:buFont typeface="Wingdings"/>
              <a:buChar char=""/>
              <a:tabLst>
                <a:tab pos="268605" algn="l"/>
                <a:tab pos="269240" algn="l"/>
              </a:tabLst>
            </a:pPr>
            <a:r>
              <a:rPr sz="2700" spc="-5" dirty="0">
                <a:latin typeface="Lucida Sans Unicode"/>
                <a:cs typeface="Lucida Sans Unicode"/>
              </a:rPr>
              <a:t>To </a:t>
            </a:r>
            <a:r>
              <a:rPr sz="2700" dirty="0">
                <a:latin typeface="Lucida Sans Unicode"/>
                <a:cs typeface="Lucida Sans Unicode"/>
              </a:rPr>
              <a:t>simulate </a:t>
            </a:r>
            <a:r>
              <a:rPr sz="2700" spc="-5" dirty="0">
                <a:latin typeface="Lucida Sans Unicode"/>
                <a:cs typeface="Lucida Sans Unicode"/>
              </a:rPr>
              <a:t>the </a:t>
            </a:r>
            <a:r>
              <a:rPr sz="2700" spc="-10" dirty="0">
                <a:latin typeface="Lucida Sans Unicode"/>
                <a:cs typeface="Lucida Sans Unicode"/>
              </a:rPr>
              <a:t>growth </a:t>
            </a:r>
            <a:r>
              <a:rPr sz="2700" spc="-5" dirty="0">
                <a:latin typeface="Lucida Sans Unicode"/>
                <a:cs typeface="Lucida Sans Unicode"/>
              </a:rPr>
              <a:t>of plants </a:t>
            </a:r>
            <a:r>
              <a:rPr sz="2700" dirty="0">
                <a:latin typeface="Lucida Sans Unicode"/>
                <a:cs typeface="Lucida Sans Unicode"/>
              </a:rPr>
              <a:t>using  </a:t>
            </a:r>
            <a:r>
              <a:rPr sz="2700" spc="-5" dirty="0">
                <a:latin typeface="Lucida Sans Unicode"/>
                <a:cs typeface="Lucida Sans Unicode"/>
              </a:rPr>
              <a:t>languages include information</a:t>
            </a:r>
            <a:r>
              <a:rPr sz="2700" spc="-65" dirty="0">
                <a:latin typeface="Lucida Sans Unicode"/>
                <a:cs typeface="Lucida Sans Unicode"/>
              </a:rPr>
              <a:t> </a:t>
            </a:r>
            <a:r>
              <a:rPr sz="2700" spc="-5" dirty="0">
                <a:latin typeface="Lucida Sans Unicode"/>
                <a:cs typeface="Lucida Sans Unicode"/>
              </a:rPr>
              <a:t>on...</a:t>
            </a:r>
            <a:endParaRPr sz="2700">
              <a:latin typeface="Lucida Sans Unicode"/>
              <a:cs typeface="Lucida Sans Unicode"/>
            </a:endParaRPr>
          </a:p>
          <a:p>
            <a:pPr marL="524510" lvl="1" indent="-229235">
              <a:lnSpc>
                <a:spcPct val="100000"/>
              </a:lnSpc>
              <a:spcBef>
                <a:spcPts val="355"/>
              </a:spcBef>
              <a:buClr>
                <a:srgbClr val="2CA1BE"/>
              </a:buClr>
              <a:buFont typeface="Verdana"/>
              <a:buChar char="◦"/>
              <a:tabLst>
                <a:tab pos="525145" algn="l"/>
              </a:tabLst>
            </a:pPr>
            <a:r>
              <a:rPr sz="2300" spc="-5" dirty="0">
                <a:latin typeface="Lucida Sans Unicode"/>
                <a:cs typeface="Lucida Sans Unicode"/>
              </a:rPr>
              <a:t>...the current</a:t>
            </a:r>
            <a:r>
              <a:rPr sz="2300" spc="-50" dirty="0">
                <a:latin typeface="Lucida Sans Unicode"/>
                <a:cs typeface="Lucida Sans Unicode"/>
              </a:rPr>
              <a:t> </a:t>
            </a:r>
            <a:r>
              <a:rPr sz="2300" spc="-5" dirty="0">
                <a:latin typeface="Lucida Sans Unicode"/>
                <a:cs typeface="Lucida Sans Unicode"/>
              </a:rPr>
              <a:t>age</a:t>
            </a:r>
            <a:endParaRPr sz="2300">
              <a:latin typeface="Lucida Sans Unicode"/>
              <a:cs typeface="Lucida Sans Unicode"/>
            </a:endParaRPr>
          </a:p>
          <a:p>
            <a:pPr marL="524510" lvl="1" indent="-229235">
              <a:lnSpc>
                <a:spcPct val="100000"/>
              </a:lnSpc>
              <a:spcBef>
                <a:spcPts val="300"/>
              </a:spcBef>
              <a:buClr>
                <a:srgbClr val="2CA1BE"/>
              </a:buClr>
              <a:buFont typeface="Verdana"/>
              <a:buChar char="◦"/>
              <a:tabLst>
                <a:tab pos="525145" algn="l"/>
              </a:tabLst>
            </a:pPr>
            <a:r>
              <a:rPr sz="2300" spc="-5" dirty="0">
                <a:latin typeface="Lucida Sans Unicode"/>
                <a:cs typeface="Lucida Sans Unicode"/>
              </a:rPr>
              <a:t>...the </a:t>
            </a:r>
            <a:r>
              <a:rPr sz="2300" dirty="0">
                <a:latin typeface="Lucida Sans Unicode"/>
                <a:cs typeface="Lucida Sans Unicode"/>
              </a:rPr>
              <a:t>growth rate </a:t>
            </a:r>
            <a:r>
              <a:rPr sz="2300" spc="-5" dirty="0">
                <a:latin typeface="Lucida Sans Unicode"/>
                <a:cs typeface="Lucida Sans Unicode"/>
              </a:rPr>
              <a:t>of each</a:t>
            </a:r>
            <a:r>
              <a:rPr sz="2300" spc="-80" dirty="0">
                <a:latin typeface="Lucida Sans Unicode"/>
                <a:cs typeface="Lucida Sans Unicode"/>
              </a:rPr>
              <a:t> </a:t>
            </a:r>
            <a:r>
              <a:rPr sz="2300" dirty="0">
                <a:latin typeface="Lucida Sans Unicode"/>
                <a:cs typeface="Lucida Sans Unicode"/>
              </a:rPr>
              <a:t>segment</a:t>
            </a:r>
            <a:endParaRPr sz="2300">
              <a:latin typeface="Lucida Sans Unicode"/>
              <a:cs typeface="Lucida Sans Unicode"/>
            </a:endParaRPr>
          </a:p>
          <a:p>
            <a:pPr marL="524510" lvl="1" indent="-229235">
              <a:lnSpc>
                <a:spcPct val="100000"/>
              </a:lnSpc>
              <a:spcBef>
                <a:spcPts val="300"/>
              </a:spcBef>
              <a:buClr>
                <a:srgbClr val="2CA1BE"/>
              </a:buClr>
              <a:buFont typeface="Verdana"/>
              <a:buChar char="◦"/>
              <a:tabLst>
                <a:tab pos="525145" algn="l"/>
              </a:tabLst>
            </a:pPr>
            <a:r>
              <a:rPr sz="2300" dirty="0">
                <a:latin typeface="Lucida Sans Unicode"/>
                <a:cs typeface="Lucida Sans Unicode"/>
              </a:rPr>
              <a:t>...the </a:t>
            </a:r>
            <a:r>
              <a:rPr sz="2300" spc="-5" dirty="0">
                <a:latin typeface="Lucida Sans Unicode"/>
                <a:cs typeface="Lucida Sans Unicode"/>
              </a:rPr>
              <a:t>probabilities </a:t>
            </a:r>
            <a:r>
              <a:rPr sz="2300" dirty="0">
                <a:latin typeface="Lucida Sans Unicode"/>
                <a:cs typeface="Lucida Sans Unicode"/>
              </a:rPr>
              <a:t>of </a:t>
            </a:r>
            <a:r>
              <a:rPr sz="2300" spc="-5" dirty="0">
                <a:latin typeface="Lucida Sans Unicode"/>
                <a:cs typeface="Lucida Sans Unicode"/>
              </a:rPr>
              <a:t>death, dormancy,</a:t>
            </a:r>
            <a:r>
              <a:rPr sz="2300" spc="-85" dirty="0">
                <a:latin typeface="Lucida Sans Unicode"/>
                <a:cs typeface="Lucida Sans Unicode"/>
              </a:rPr>
              <a:t> </a:t>
            </a:r>
            <a:r>
              <a:rPr sz="2300" dirty="0">
                <a:latin typeface="Lucida Sans Unicode"/>
                <a:cs typeface="Lucida Sans Unicode"/>
              </a:rPr>
              <a:t>growth</a:t>
            </a:r>
            <a:endParaRPr sz="2300">
              <a:latin typeface="Lucida Sans Unicode"/>
              <a:cs typeface="Lucida Sans Unicode"/>
            </a:endParaRPr>
          </a:p>
          <a:p>
            <a:pPr marL="524510" lvl="1" indent="-229235">
              <a:lnSpc>
                <a:spcPct val="100000"/>
              </a:lnSpc>
              <a:spcBef>
                <a:spcPts val="305"/>
              </a:spcBef>
              <a:buClr>
                <a:srgbClr val="2CA1BE"/>
              </a:buClr>
              <a:buFont typeface="Verdana"/>
              <a:buChar char="◦"/>
              <a:tabLst>
                <a:tab pos="525145" algn="l"/>
              </a:tabLst>
            </a:pPr>
            <a:r>
              <a:rPr sz="2300" spc="-5" dirty="0">
                <a:latin typeface="Lucida Sans Unicode"/>
                <a:cs typeface="Lucida Sans Unicode"/>
              </a:rPr>
              <a:t>...the </a:t>
            </a:r>
            <a:r>
              <a:rPr sz="2300" dirty="0">
                <a:latin typeface="Lucida Sans Unicode"/>
                <a:cs typeface="Lucida Sans Unicode"/>
              </a:rPr>
              <a:t>shape </a:t>
            </a:r>
            <a:r>
              <a:rPr sz="2300" spc="-5" dirty="0">
                <a:latin typeface="Lucida Sans Unicode"/>
                <a:cs typeface="Lucida Sans Unicode"/>
              </a:rPr>
              <a:t>(depending </a:t>
            </a:r>
            <a:r>
              <a:rPr sz="2300" dirty="0">
                <a:latin typeface="Lucida Sans Unicode"/>
                <a:cs typeface="Lucida Sans Unicode"/>
              </a:rPr>
              <a:t>on </a:t>
            </a:r>
            <a:r>
              <a:rPr sz="2300" spc="-5" dirty="0">
                <a:latin typeface="Lucida Sans Unicode"/>
                <a:cs typeface="Lucida Sans Unicode"/>
              </a:rPr>
              <a:t>type and</a:t>
            </a:r>
            <a:r>
              <a:rPr sz="2300" spc="-40" dirty="0">
                <a:latin typeface="Lucida Sans Unicode"/>
                <a:cs typeface="Lucida Sans Unicode"/>
              </a:rPr>
              <a:t> </a:t>
            </a:r>
            <a:r>
              <a:rPr sz="2300" spc="-5" dirty="0">
                <a:latin typeface="Lucida Sans Unicode"/>
                <a:cs typeface="Lucida Sans Unicode"/>
              </a:rPr>
              <a:t>age)</a:t>
            </a:r>
            <a:endParaRPr sz="2300">
              <a:latin typeface="Lucida Sans Unicode"/>
              <a:cs typeface="Lucida Sans Unicode"/>
            </a:endParaRPr>
          </a:p>
          <a:p>
            <a:pPr marL="524510" marR="356870" lvl="1" indent="-228600">
              <a:lnSpc>
                <a:spcPct val="100000"/>
              </a:lnSpc>
              <a:spcBef>
                <a:spcPts val="300"/>
              </a:spcBef>
              <a:buClr>
                <a:srgbClr val="2CA1BE"/>
              </a:buClr>
              <a:buFont typeface="Verdana"/>
              <a:buChar char="◦"/>
              <a:tabLst>
                <a:tab pos="525145" algn="l"/>
              </a:tabLst>
            </a:pPr>
            <a:r>
              <a:rPr sz="2300" spc="-5" dirty="0">
                <a:latin typeface="Lucida Sans Unicode"/>
                <a:cs typeface="Lucida Sans Unicode"/>
              </a:rPr>
              <a:t>...the branch angles (depending </a:t>
            </a:r>
            <a:r>
              <a:rPr sz="2300" dirty="0">
                <a:latin typeface="Lucida Sans Unicode"/>
                <a:cs typeface="Lucida Sans Unicode"/>
              </a:rPr>
              <a:t>on </a:t>
            </a:r>
            <a:r>
              <a:rPr sz="2300" spc="-5" dirty="0">
                <a:latin typeface="Lucida Sans Unicode"/>
                <a:cs typeface="Lucida Sans Unicode"/>
              </a:rPr>
              <a:t>type and  age)</a:t>
            </a:r>
            <a:endParaRPr sz="2300">
              <a:latin typeface="Lucida Sans Unicode"/>
              <a:cs typeface="Lucida Sans Unicode"/>
            </a:endParaRPr>
          </a:p>
          <a:p>
            <a:pPr marL="524510" lvl="1" indent="-229235">
              <a:lnSpc>
                <a:spcPct val="100000"/>
              </a:lnSpc>
              <a:spcBef>
                <a:spcPts val="300"/>
              </a:spcBef>
              <a:buClr>
                <a:srgbClr val="2CA1BE"/>
              </a:buClr>
              <a:buFont typeface="Verdana"/>
              <a:buChar char="◦"/>
              <a:tabLst>
                <a:tab pos="525145" algn="l"/>
              </a:tabLst>
            </a:pPr>
            <a:r>
              <a:rPr sz="2300" dirty="0">
                <a:latin typeface="Lucida Sans Unicode"/>
                <a:cs typeface="Lucida Sans Unicode"/>
              </a:rPr>
              <a:t>...the </a:t>
            </a:r>
            <a:r>
              <a:rPr sz="2300" spc="-5" dirty="0">
                <a:latin typeface="Lucida Sans Unicode"/>
                <a:cs typeface="Lucida Sans Unicode"/>
              </a:rPr>
              <a:t>color </a:t>
            </a:r>
            <a:r>
              <a:rPr sz="2300" dirty="0">
                <a:latin typeface="Lucida Sans Unicode"/>
                <a:cs typeface="Lucida Sans Unicode"/>
              </a:rPr>
              <a:t>and </a:t>
            </a:r>
            <a:r>
              <a:rPr sz="2300" spc="-5" dirty="0">
                <a:latin typeface="Lucida Sans Unicode"/>
                <a:cs typeface="Lucida Sans Unicode"/>
              </a:rPr>
              <a:t>texture </a:t>
            </a:r>
            <a:r>
              <a:rPr sz="2300" dirty="0">
                <a:latin typeface="Lucida Sans Unicode"/>
                <a:cs typeface="Lucida Sans Unicode"/>
              </a:rPr>
              <a:t>of </a:t>
            </a:r>
            <a:r>
              <a:rPr sz="2300" spc="-5" dirty="0">
                <a:latin typeface="Lucida Sans Unicode"/>
                <a:cs typeface="Lucida Sans Unicode"/>
              </a:rPr>
              <a:t>each</a:t>
            </a:r>
            <a:r>
              <a:rPr sz="2300" spc="-105" dirty="0">
                <a:latin typeface="Lucida Sans Unicode"/>
                <a:cs typeface="Lucida Sans Unicode"/>
              </a:rPr>
              <a:t> </a:t>
            </a:r>
            <a:r>
              <a:rPr sz="2300" dirty="0">
                <a:latin typeface="Lucida Sans Unicode"/>
                <a:cs typeface="Lucida Sans Unicode"/>
              </a:rPr>
              <a:t>segment</a:t>
            </a:r>
            <a:endParaRPr sz="2300">
              <a:latin typeface="Lucida Sans Unicode"/>
              <a:cs typeface="Lucida Sans Unicode"/>
            </a:endParaRPr>
          </a:p>
        </p:txBody>
      </p:sp>
      <p:sp>
        <p:nvSpPr>
          <p:cNvPr id="3" name="object 3"/>
          <p:cNvSpPr txBox="1">
            <a:spLocks noGrp="1"/>
          </p:cNvSpPr>
          <p:nvPr>
            <p:ph type="title"/>
          </p:nvPr>
        </p:nvSpPr>
        <p:spPr>
          <a:xfrm>
            <a:off x="2399792" y="218643"/>
            <a:ext cx="4342130" cy="574675"/>
          </a:xfrm>
          <a:prstGeom prst="rect">
            <a:avLst/>
          </a:prstGeom>
        </p:spPr>
        <p:txBody>
          <a:bodyPr vert="horz" wrap="square" lIns="0" tIns="12700" rIns="0" bIns="0" rtlCol="0">
            <a:spAutoFit/>
          </a:bodyPr>
          <a:lstStyle/>
          <a:p>
            <a:pPr marL="12700">
              <a:lnSpc>
                <a:spcPct val="100000"/>
              </a:lnSpc>
              <a:spcBef>
                <a:spcPts val="100"/>
              </a:spcBef>
            </a:pPr>
            <a:r>
              <a:rPr dirty="0"/>
              <a:t>Advanced</a:t>
            </a:r>
            <a:r>
              <a:rPr spc="-75" dirty="0"/>
              <a:t> </a:t>
            </a:r>
            <a:r>
              <a:rPr spc="-5" dirty="0"/>
              <a:t>Modeling</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74267" y="1813001"/>
            <a:ext cx="7862570" cy="3743960"/>
          </a:xfrm>
          <a:prstGeom prst="rect">
            <a:avLst/>
          </a:prstGeom>
        </p:spPr>
        <p:txBody>
          <a:bodyPr vert="horz" wrap="square" lIns="0" tIns="12700" rIns="0" bIns="0" rtlCol="0">
            <a:spAutoFit/>
          </a:bodyPr>
          <a:lstStyle/>
          <a:p>
            <a:pPr marL="268605" marR="304800" indent="-256540">
              <a:lnSpc>
                <a:spcPct val="100000"/>
              </a:lnSpc>
              <a:spcBef>
                <a:spcPts val="100"/>
              </a:spcBef>
              <a:buClr>
                <a:srgbClr val="2CA1BE"/>
              </a:buClr>
              <a:buSzPct val="66666"/>
              <a:buFont typeface="Wingdings"/>
              <a:buChar char=""/>
              <a:tabLst>
                <a:tab pos="268605" algn="l"/>
                <a:tab pos="269240" algn="l"/>
              </a:tabLst>
            </a:pPr>
            <a:r>
              <a:rPr sz="2700" spc="-5" dirty="0">
                <a:latin typeface="Lucida Sans Unicode"/>
                <a:cs typeface="Lucida Sans Unicode"/>
              </a:rPr>
              <a:t>Pseudo code simulates the </a:t>
            </a:r>
            <a:r>
              <a:rPr sz="2700" spc="-10" dirty="0">
                <a:latin typeface="Lucida Sans Unicode"/>
                <a:cs typeface="Lucida Sans Unicode"/>
              </a:rPr>
              <a:t>growth </a:t>
            </a:r>
            <a:r>
              <a:rPr sz="2700" spc="-5" dirty="0">
                <a:latin typeface="Lucida Sans Unicode"/>
                <a:cs typeface="Lucida Sans Unicode"/>
              </a:rPr>
              <a:t>of plants  </a:t>
            </a:r>
            <a:r>
              <a:rPr sz="2700" dirty="0">
                <a:latin typeface="Lucida Sans Unicode"/>
                <a:cs typeface="Lucida Sans Unicode"/>
              </a:rPr>
              <a:t>using</a:t>
            </a:r>
            <a:r>
              <a:rPr sz="2700" spc="-25" dirty="0">
                <a:latin typeface="Lucida Sans Unicode"/>
                <a:cs typeface="Lucida Sans Unicode"/>
              </a:rPr>
              <a:t> </a:t>
            </a:r>
            <a:r>
              <a:rPr sz="2700" spc="-5" dirty="0">
                <a:latin typeface="Lucida Sans Unicode"/>
                <a:cs typeface="Lucida Sans Unicode"/>
              </a:rPr>
              <a:t>graftals:</a:t>
            </a:r>
            <a:endParaRPr sz="2700">
              <a:latin typeface="Lucida Sans Unicode"/>
              <a:cs typeface="Lucida Sans Unicode"/>
            </a:endParaRPr>
          </a:p>
          <a:p>
            <a:pPr marL="817244" lvl="1" indent="-521970">
              <a:lnSpc>
                <a:spcPct val="100000"/>
              </a:lnSpc>
              <a:spcBef>
                <a:spcPts val="355"/>
              </a:spcBef>
              <a:buClr>
                <a:srgbClr val="2CA1BE"/>
              </a:buClr>
              <a:buFont typeface="Verdana"/>
              <a:buChar char="◦"/>
              <a:tabLst>
                <a:tab pos="817244" algn="l"/>
                <a:tab pos="817880" algn="l"/>
              </a:tabLst>
            </a:pPr>
            <a:r>
              <a:rPr sz="2300" spc="-5" dirty="0">
                <a:latin typeface="Lucida Sans Unicode"/>
                <a:cs typeface="Lucida Sans Unicode"/>
              </a:rPr>
              <a:t>For (each </a:t>
            </a:r>
            <a:r>
              <a:rPr sz="2300" dirty="0">
                <a:latin typeface="Lucida Sans Unicode"/>
                <a:cs typeface="Lucida Sans Unicode"/>
              </a:rPr>
              <a:t>moment in</a:t>
            </a:r>
            <a:r>
              <a:rPr sz="2300" spc="-45" dirty="0">
                <a:latin typeface="Lucida Sans Unicode"/>
                <a:cs typeface="Lucida Sans Unicode"/>
              </a:rPr>
              <a:t> </a:t>
            </a:r>
            <a:r>
              <a:rPr sz="2300" dirty="0">
                <a:latin typeface="Lucida Sans Unicode"/>
                <a:cs typeface="Lucida Sans Unicode"/>
              </a:rPr>
              <a:t>time)</a:t>
            </a:r>
            <a:endParaRPr sz="2300">
              <a:latin typeface="Lucida Sans Unicode"/>
              <a:cs typeface="Lucida Sans Unicode"/>
            </a:endParaRPr>
          </a:p>
          <a:p>
            <a:pPr marL="762635" lvl="2" indent="-229235">
              <a:lnSpc>
                <a:spcPct val="100000"/>
              </a:lnSpc>
              <a:spcBef>
                <a:spcPts val="430"/>
              </a:spcBef>
              <a:buClr>
                <a:srgbClr val="DA1F28"/>
              </a:buClr>
              <a:buFont typeface="Wingdings 2"/>
              <a:buChar char=""/>
              <a:tabLst>
                <a:tab pos="762635" algn="l"/>
                <a:tab pos="763270" algn="l"/>
              </a:tabLst>
            </a:pPr>
            <a:r>
              <a:rPr sz="2100" spc="-5" dirty="0">
                <a:latin typeface="Lucida Sans Unicode"/>
                <a:cs typeface="Lucida Sans Unicode"/>
              </a:rPr>
              <a:t>For (each bud that is </a:t>
            </a:r>
            <a:r>
              <a:rPr sz="2100" dirty="0">
                <a:latin typeface="Lucida Sans Unicode"/>
                <a:cs typeface="Lucida Sans Unicode"/>
              </a:rPr>
              <a:t>still</a:t>
            </a:r>
            <a:r>
              <a:rPr sz="2100" spc="25" dirty="0">
                <a:latin typeface="Lucida Sans Unicode"/>
                <a:cs typeface="Lucida Sans Unicode"/>
              </a:rPr>
              <a:t> </a:t>
            </a:r>
            <a:r>
              <a:rPr sz="2100" spc="-5" dirty="0">
                <a:latin typeface="Lucida Sans Unicode"/>
                <a:cs typeface="Lucida Sans Unicode"/>
              </a:rPr>
              <a:t>alive)</a:t>
            </a:r>
            <a:endParaRPr sz="2100">
              <a:latin typeface="Lucida Sans Unicode"/>
              <a:cs typeface="Lucida Sans Unicode"/>
            </a:endParaRPr>
          </a:p>
          <a:p>
            <a:pPr marL="930275" lvl="2" indent="-396875">
              <a:lnSpc>
                <a:spcPct val="100000"/>
              </a:lnSpc>
              <a:spcBef>
                <a:spcPts val="405"/>
              </a:spcBef>
              <a:buClr>
                <a:srgbClr val="DA1F28"/>
              </a:buClr>
              <a:buFont typeface="Wingdings 2"/>
              <a:buChar char=""/>
              <a:tabLst>
                <a:tab pos="930275" algn="l"/>
                <a:tab pos="930910" algn="l"/>
              </a:tabLst>
            </a:pPr>
            <a:r>
              <a:rPr sz="2100" spc="-5" dirty="0">
                <a:latin typeface="Lucida Sans Unicode"/>
                <a:cs typeface="Lucida Sans Unicode"/>
              </a:rPr>
              <a:t>Determine whether </a:t>
            </a:r>
            <a:r>
              <a:rPr sz="2100" dirty="0">
                <a:latin typeface="Lucida Sans Unicode"/>
                <a:cs typeface="Lucida Sans Unicode"/>
              </a:rPr>
              <a:t>the </a:t>
            </a:r>
            <a:r>
              <a:rPr sz="2100" spc="-5" dirty="0">
                <a:latin typeface="Lucida Sans Unicode"/>
                <a:cs typeface="Lucida Sans Unicode"/>
              </a:rPr>
              <a:t>bud dies, is dormant, or</a:t>
            </a:r>
            <a:r>
              <a:rPr sz="2100" spc="85" dirty="0">
                <a:latin typeface="Lucida Sans Unicode"/>
                <a:cs typeface="Lucida Sans Unicode"/>
              </a:rPr>
              <a:t> </a:t>
            </a:r>
            <a:r>
              <a:rPr sz="2100" spc="-5" dirty="0">
                <a:latin typeface="Lucida Sans Unicode"/>
                <a:cs typeface="Lucida Sans Unicode"/>
              </a:rPr>
              <a:t>grow</a:t>
            </a:r>
            <a:endParaRPr sz="2100">
              <a:latin typeface="Lucida Sans Unicode"/>
              <a:cs typeface="Lucida Sans Unicode"/>
            </a:endParaRPr>
          </a:p>
          <a:p>
            <a:pPr marL="930275" lvl="2" indent="-396875">
              <a:lnSpc>
                <a:spcPct val="100000"/>
              </a:lnSpc>
              <a:spcBef>
                <a:spcPts val="400"/>
              </a:spcBef>
              <a:buClr>
                <a:srgbClr val="DA1F28"/>
              </a:buClr>
              <a:buFont typeface="Wingdings 2"/>
              <a:buChar char=""/>
              <a:tabLst>
                <a:tab pos="930275" algn="l"/>
                <a:tab pos="930910" algn="l"/>
              </a:tabLst>
            </a:pPr>
            <a:r>
              <a:rPr sz="2100" spc="-5" dirty="0">
                <a:latin typeface="Lucida Sans Unicode"/>
                <a:cs typeface="Lucida Sans Unicode"/>
              </a:rPr>
              <a:t>If (the bud does </a:t>
            </a:r>
            <a:r>
              <a:rPr sz="2100" dirty="0">
                <a:latin typeface="Lucida Sans Unicode"/>
                <a:cs typeface="Lucida Sans Unicode"/>
              </a:rPr>
              <a:t>not</a:t>
            </a:r>
            <a:r>
              <a:rPr sz="2100" spc="10" dirty="0">
                <a:latin typeface="Lucida Sans Unicode"/>
                <a:cs typeface="Lucida Sans Unicode"/>
              </a:rPr>
              <a:t> </a:t>
            </a:r>
            <a:r>
              <a:rPr sz="2100" spc="-5" dirty="0">
                <a:latin typeface="Lucida Sans Unicode"/>
                <a:cs typeface="Lucida Sans Unicode"/>
              </a:rPr>
              <a:t>die)</a:t>
            </a:r>
            <a:endParaRPr sz="2100">
              <a:latin typeface="Lucida Sans Unicode"/>
              <a:cs typeface="Lucida Sans Unicode"/>
            </a:endParaRPr>
          </a:p>
          <a:p>
            <a:pPr marL="1099185" lvl="2" indent="-565785">
              <a:lnSpc>
                <a:spcPct val="100000"/>
              </a:lnSpc>
              <a:spcBef>
                <a:spcPts val="395"/>
              </a:spcBef>
              <a:buClr>
                <a:srgbClr val="DA1F28"/>
              </a:buClr>
              <a:buFont typeface="Wingdings 2"/>
              <a:buChar char=""/>
              <a:tabLst>
                <a:tab pos="1099185" algn="l"/>
                <a:tab pos="1099820" algn="l"/>
              </a:tabLst>
            </a:pPr>
            <a:r>
              <a:rPr sz="2100" spc="-5" dirty="0">
                <a:latin typeface="Lucida Sans Unicode"/>
                <a:cs typeface="Lucida Sans Unicode"/>
              </a:rPr>
              <a:t>If (the bud is </a:t>
            </a:r>
            <a:r>
              <a:rPr sz="2100" dirty="0">
                <a:latin typeface="Lucida Sans Unicode"/>
                <a:cs typeface="Lucida Sans Unicode"/>
              </a:rPr>
              <a:t>not</a:t>
            </a:r>
            <a:r>
              <a:rPr sz="2100" spc="-5" dirty="0">
                <a:latin typeface="Lucida Sans Unicode"/>
                <a:cs typeface="Lucida Sans Unicode"/>
              </a:rPr>
              <a:t> dormant)</a:t>
            </a:r>
            <a:endParaRPr sz="2100">
              <a:latin typeface="Lucida Sans Unicode"/>
              <a:cs typeface="Lucida Sans Unicode"/>
            </a:endParaRPr>
          </a:p>
          <a:p>
            <a:pPr marL="1731645" lvl="2" indent="-1198245">
              <a:lnSpc>
                <a:spcPct val="100000"/>
              </a:lnSpc>
              <a:spcBef>
                <a:spcPts val="409"/>
              </a:spcBef>
              <a:buClr>
                <a:srgbClr val="DA1F28"/>
              </a:buClr>
              <a:buFont typeface="Wingdings 2"/>
              <a:buChar char=""/>
              <a:tabLst>
                <a:tab pos="1731645" algn="l"/>
                <a:tab pos="1732280" algn="l"/>
              </a:tabLst>
            </a:pPr>
            <a:r>
              <a:rPr sz="2100" dirty="0">
                <a:latin typeface="Lucida Sans Unicode"/>
                <a:cs typeface="Lucida Sans Unicode"/>
              </a:rPr>
              <a:t>Create a </a:t>
            </a:r>
            <a:r>
              <a:rPr sz="2100" spc="-5" dirty="0">
                <a:latin typeface="Lucida Sans Unicode"/>
                <a:cs typeface="Lucida Sans Unicode"/>
              </a:rPr>
              <a:t>portion of </a:t>
            </a:r>
            <a:r>
              <a:rPr sz="2100" dirty="0">
                <a:latin typeface="Lucida Sans Unicode"/>
                <a:cs typeface="Lucida Sans Unicode"/>
              </a:rPr>
              <a:t>a </a:t>
            </a:r>
            <a:r>
              <a:rPr sz="2100" spc="-10" dirty="0">
                <a:latin typeface="Lucida Sans Unicode"/>
                <a:cs typeface="Lucida Sans Unicode"/>
              </a:rPr>
              <a:t>stem, </a:t>
            </a:r>
            <a:r>
              <a:rPr sz="2100" spc="-5" dirty="0">
                <a:latin typeface="Lucida Sans Unicode"/>
                <a:cs typeface="Lucida Sans Unicode"/>
              </a:rPr>
              <a:t>determining</a:t>
            </a:r>
            <a:r>
              <a:rPr sz="2100" spc="25" dirty="0">
                <a:latin typeface="Lucida Sans Unicode"/>
                <a:cs typeface="Lucida Sans Unicode"/>
              </a:rPr>
              <a:t> </a:t>
            </a:r>
            <a:r>
              <a:rPr sz="2100" spc="-5" dirty="0">
                <a:latin typeface="Lucida Sans Unicode"/>
                <a:cs typeface="Lucida Sans Unicode"/>
              </a:rPr>
              <a:t>its</a:t>
            </a:r>
            <a:endParaRPr sz="2100">
              <a:latin typeface="Lucida Sans Unicode"/>
              <a:cs typeface="Lucida Sans Unicode"/>
            </a:endParaRPr>
          </a:p>
          <a:p>
            <a:pPr marL="817244" marR="834390" indent="1828800">
              <a:lnSpc>
                <a:spcPct val="100000"/>
              </a:lnSpc>
            </a:pPr>
            <a:r>
              <a:rPr sz="2100" spc="-5" dirty="0">
                <a:latin typeface="Lucida Sans Unicode"/>
                <a:cs typeface="Lucida Sans Unicode"/>
              </a:rPr>
              <a:t>direction, position, color, texture;  </a:t>
            </a:r>
            <a:r>
              <a:rPr sz="2100" dirty="0">
                <a:latin typeface="Lucida Sans Unicode"/>
                <a:cs typeface="Lucida Sans Unicode"/>
              </a:rPr>
              <a:t>Create a new</a:t>
            </a:r>
            <a:r>
              <a:rPr sz="2100" spc="-10" dirty="0">
                <a:latin typeface="Lucida Sans Unicode"/>
                <a:cs typeface="Lucida Sans Unicode"/>
              </a:rPr>
              <a:t> </a:t>
            </a:r>
            <a:r>
              <a:rPr sz="2100" spc="-5" dirty="0">
                <a:latin typeface="Lucida Sans Unicode"/>
                <a:cs typeface="Lucida Sans Unicode"/>
              </a:rPr>
              <a:t>bud;</a:t>
            </a:r>
            <a:endParaRPr sz="2100">
              <a:latin typeface="Lucida Sans Unicode"/>
              <a:cs typeface="Lucida Sans Unicode"/>
            </a:endParaRPr>
          </a:p>
        </p:txBody>
      </p:sp>
      <p:sp>
        <p:nvSpPr>
          <p:cNvPr id="3" name="object 3"/>
          <p:cNvSpPr txBox="1">
            <a:spLocks noGrp="1"/>
          </p:cNvSpPr>
          <p:nvPr>
            <p:ph type="title"/>
          </p:nvPr>
        </p:nvSpPr>
        <p:spPr>
          <a:prstGeom prst="rect">
            <a:avLst/>
          </a:prstGeom>
        </p:spPr>
        <p:txBody>
          <a:bodyPr vert="horz" wrap="square" lIns="0" tIns="12700" rIns="0" bIns="0" rtlCol="0">
            <a:spAutoFit/>
          </a:bodyPr>
          <a:lstStyle/>
          <a:p>
            <a:pPr algn="ctr">
              <a:lnSpc>
                <a:spcPts val="4225"/>
              </a:lnSpc>
              <a:spcBef>
                <a:spcPts val="100"/>
              </a:spcBef>
            </a:pPr>
            <a:r>
              <a:rPr dirty="0"/>
              <a:t>Advanced</a:t>
            </a:r>
            <a:r>
              <a:rPr spc="-80" dirty="0"/>
              <a:t> </a:t>
            </a:r>
            <a:r>
              <a:rPr spc="-5" dirty="0"/>
              <a:t>Modeling</a:t>
            </a:r>
          </a:p>
          <a:p>
            <a:pPr algn="ctr">
              <a:lnSpc>
                <a:spcPts val="2065"/>
              </a:lnSpc>
            </a:pPr>
            <a:r>
              <a:rPr sz="1800" i="1" spc="-5" dirty="0">
                <a:latin typeface="Arial"/>
                <a:cs typeface="Arial"/>
              </a:rPr>
              <a:t>Graftals</a:t>
            </a:r>
            <a:endParaRPr sz="1800">
              <a:latin typeface="Arial"/>
              <a:cs typeface="Arial"/>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69468" y="1676862"/>
            <a:ext cx="8151495" cy="1974850"/>
          </a:xfrm>
          <a:prstGeom prst="rect">
            <a:avLst/>
          </a:prstGeom>
        </p:spPr>
        <p:txBody>
          <a:bodyPr vert="horz" wrap="square" lIns="0" tIns="64769" rIns="0" bIns="0" rtlCol="0">
            <a:spAutoFit/>
          </a:bodyPr>
          <a:lstStyle/>
          <a:p>
            <a:pPr marL="268605" indent="-256540">
              <a:lnSpc>
                <a:spcPct val="100000"/>
              </a:lnSpc>
              <a:spcBef>
                <a:spcPts val="509"/>
              </a:spcBef>
              <a:buClr>
                <a:srgbClr val="2CA1BE"/>
              </a:buClr>
              <a:buSzPct val="66666"/>
              <a:buFont typeface="Wingdings"/>
              <a:buChar char=""/>
              <a:tabLst>
                <a:tab pos="268605" algn="l"/>
                <a:tab pos="269240" algn="l"/>
              </a:tabLst>
            </a:pPr>
            <a:r>
              <a:rPr sz="2700" spc="-5" dirty="0">
                <a:latin typeface="Lucida Sans Unicode"/>
                <a:cs typeface="Lucida Sans Unicode"/>
              </a:rPr>
              <a:t>Particle</a:t>
            </a:r>
            <a:r>
              <a:rPr sz="2700" spc="-10" dirty="0">
                <a:latin typeface="Lucida Sans Unicode"/>
                <a:cs typeface="Lucida Sans Unicode"/>
              </a:rPr>
              <a:t> </a:t>
            </a:r>
            <a:r>
              <a:rPr sz="2700" spc="-5" dirty="0">
                <a:latin typeface="Lucida Sans Unicode"/>
                <a:cs typeface="Lucida Sans Unicode"/>
              </a:rPr>
              <a:t>systems...</a:t>
            </a:r>
            <a:endParaRPr sz="2700">
              <a:latin typeface="Lucida Sans Unicode"/>
              <a:cs typeface="Lucida Sans Unicode"/>
            </a:endParaRPr>
          </a:p>
          <a:p>
            <a:pPr marL="524510" marR="572770" lvl="1" indent="-229235">
              <a:lnSpc>
                <a:spcPct val="100000"/>
              </a:lnSpc>
              <a:spcBef>
                <a:spcPts val="355"/>
              </a:spcBef>
              <a:buClr>
                <a:srgbClr val="2CA1BE"/>
              </a:buClr>
              <a:buFont typeface="Verdana"/>
              <a:buChar char="◦"/>
              <a:tabLst>
                <a:tab pos="525145" algn="l"/>
              </a:tabLst>
            </a:pPr>
            <a:r>
              <a:rPr sz="2300" spc="-5" dirty="0">
                <a:latin typeface="Lucida Sans Unicode"/>
                <a:cs typeface="Lucida Sans Unicode"/>
              </a:rPr>
              <a:t>...can be used to </a:t>
            </a:r>
            <a:r>
              <a:rPr sz="2300" dirty="0">
                <a:latin typeface="Lucida Sans Unicode"/>
                <a:cs typeface="Lucida Sans Unicode"/>
              </a:rPr>
              <a:t>simulate fire, </a:t>
            </a:r>
            <a:r>
              <a:rPr sz="2300" spc="-5" dirty="0">
                <a:latin typeface="Lucida Sans Unicode"/>
                <a:cs typeface="Lucida Sans Unicode"/>
              </a:rPr>
              <a:t>clouds, </a:t>
            </a:r>
            <a:r>
              <a:rPr sz="2300" dirty="0">
                <a:latin typeface="Lucida Sans Unicode"/>
                <a:cs typeface="Lucida Sans Unicode"/>
              </a:rPr>
              <a:t>water, fog,  smoke, </a:t>
            </a:r>
            <a:r>
              <a:rPr sz="2300" spc="-5" dirty="0">
                <a:latin typeface="Lucida Sans Unicode"/>
                <a:cs typeface="Lucida Sans Unicode"/>
              </a:rPr>
              <a:t>fireworks, trees, and</a:t>
            </a:r>
            <a:r>
              <a:rPr sz="2300" spc="-50" dirty="0">
                <a:latin typeface="Lucida Sans Unicode"/>
                <a:cs typeface="Lucida Sans Unicode"/>
              </a:rPr>
              <a:t> </a:t>
            </a:r>
            <a:r>
              <a:rPr sz="2300" dirty="0">
                <a:latin typeface="Lucida Sans Unicode"/>
                <a:cs typeface="Lucida Sans Unicode"/>
              </a:rPr>
              <a:t>grass</a:t>
            </a:r>
            <a:endParaRPr sz="2300">
              <a:latin typeface="Lucida Sans Unicode"/>
              <a:cs typeface="Lucida Sans Unicode"/>
            </a:endParaRPr>
          </a:p>
          <a:p>
            <a:pPr marL="524510" marR="5080" lvl="1" indent="-229235">
              <a:lnSpc>
                <a:spcPct val="100000"/>
              </a:lnSpc>
              <a:spcBef>
                <a:spcPts val="300"/>
              </a:spcBef>
              <a:buClr>
                <a:srgbClr val="2CA1BE"/>
              </a:buClr>
              <a:buFont typeface="Verdana"/>
              <a:buChar char="◦"/>
              <a:tabLst>
                <a:tab pos="525145" algn="l"/>
              </a:tabLst>
            </a:pPr>
            <a:r>
              <a:rPr sz="2300" dirty="0">
                <a:latin typeface="Lucida Sans Unicode"/>
                <a:cs typeface="Lucida Sans Unicode"/>
              </a:rPr>
              <a:t>...are </a:t>
            </a:r>
            <a:r>
              <a:rPr sz="2300" spc="-5" dirty="0">
                <a:latin typeface="Lucida Sans Unicode"/>
                <a:cs typeface="Lucida Sans Unicode"/>
              </a:rPr>
              <a:t>particularly </a:t>
            </a:r>
            <a:r>
              <a:rPr sz="2300" dirty="0">
                <a:latin typeface="Lucida Sans Unicode"/>
                <a:cs typeface="Lucida Sans Unicode"/>
              </a:rPr>
              <a:t>useful for </a:t>
            </a:r>
            <a:r>
              <a:rPr sz="2300" spc="-5" dirty="0">
                <a:latin typeface="Lucida Sans Unicode"/>
                <a:cs typeface="Lucida Sans Unicode"/>
              </a:rPr>
              <a:t>animating objects </a:t>
            </a:r>
            <a:r>
              <a:rPr sz="2300" dirty="0">
                <a:latin typeface="Lucida Sans Unicode"/>
                <a:cs typeface="Lucida Sans Unicode"/>
              </a:rPr>
              <a:t>instead  </a:t>
            </a:r>
            <a:r>
              <a:rPr sz="2300" spc="-5" dirty="0">
                <a:latin typeface="Lucida Sans Unicode"/>
                <a:cs typeface="Lucida Sans Unicode"/>
              </a:rPr>
              <a:t>of just </a:t>
            </a:r>
            <a:r>
              <a:rPr sz="2300" dirty="0">
                <a:latin typeface="Lucida Sans Unicode"/>
                <a:cs typeface="Lucida Sans Unicode"/>
              </a:rPr>
              <a:t>simulating static</a:t>
            </a:r>
            <a:r>
              <a:rPr sz="2300" spc="-65" dirty="0">
                <a:latin typeface="Lucida Sans Unicode"/>
                <a:cs typeface="Lucida Sans Unicode"/>
              </a:rPr>
              <a:t> </a:t>
            </a:r>
            <a:r>
              <a:rPr sz="2300" spc="-5" dirty="0">
                <a:latin typeface="Lucida Sans Unicode"/>
                <a:cs typeface="Lucida Sans Unicode"/>
              </a:rPr>
              <a:t>objects</a:t>
            </a:r>
            <a:endParaRPr sz="2300">
              <a:latin typeface="Lucida Sans Unicode"/>
              <a:cs typeface="Lucida Sans Unicode"/>
            </a:endParaRPr>
          </a:p>
        </p:txBody>
      </p:sp>
      <p:sp>
        <p:nvSpPr>
          <p:cNvPr id="3" name="object 3"/>
          <p:cNvSpPr txBox="1">
            <a:spLocks noGrp="1"/>
          </p:cNvSpPr>
          <p:nvPr>
            <p:ph type="title"/>
          </p:nvPr>
        </p:nvSpPr>
        <p:spPr>
          <a:prstGeom prst="rect">
            <a:avLst/>
          </a:prstGeom>
        </p:spPr>
        <p:txBody>
          <a:bodyPr vert="horz" wrap="square" lIns="0" tIns="12700" rIns="0" bIns="0" rtlCol="0">
            <a:spAutoFit/>
          </a:bodyPr>
          <a:lstStyle/>
          <a:p>
            <a:pPr algn="ctr">
              <a:lnSpc>
                <a:spcPts val="4225"/>
              </a:lnSpc>
              <a:spcBef>
                <a:spcPts val="100"/>
              </a:spcBef>
            </a:pPr>
            <a:r>
              <a:rPr dirty="0"/>
              <a:t>Advanced</a:t>
            </a:r>
            <a:r>
              <a:rPr spc="-80" dirty="0"/>
              <a:t> </a:t>
            </a:r>
            <a:r>
              <a:rPr spc="-5" dirty="0"/>
              <a:t>Modeling</a:t>
            </a:r>
          </a:p>
          <a:p>
            <a:pPr algn="ctr">
              <a:lnSpc>
                <a:spcPts val="2065"/>
              </a:lnSpc>
            </a:pPr>
            <a:r>
              <a:rPr sz="1800" i="1" spc="-5" dirty="0">
                <a:latin typeface="Arial"/>
                <a:cs typeface="Arial"/>
              </a:rPr>
              <a:t>Particle</a:t>
            </a:r>
            <a:r>
              <a:rPr sz="1800" i="1" spc="-15" dirty="0">
                <a:latin typeface="Arial"/>
                <a:cs typeface="Arial"/>
              </a:rPr>
              <a:t> </a:t>
            </a:r>
            <a:r>
              <a:rPr sz="1800" i="1" spc="-5" dirty="0">
                <a:latin typeface="Arial"/>
                <a:cs typeface="Arial"/>
              </a:rPr>
              <a:t>Systems</a:t>
            </a:r>
            <a:endParaRPr sz="1800">
              <a:latin typeface="Arial"/>
              <a:cs typeface="Arial"/>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124455" y="1772411"/>
            <a:ext cx="3680459" cy="3672840"/>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908048" y="1772411"/>
            <a:ext cx="4392168" cy="4177284"/>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45668" y="1415891"/>
            <a:ext cx="7311390" cy="1822450"/>
          </a:xfrm>
          <a:prstGeom prst="rect">
            <a:avLst/>
          </a:prstGeom>
        </p:spPr>
        <p:txBody>
          <a:bodyPr vert="horz" wrap="square" lIns="0" tIns="62230" rIns="0" bIns="0" rtlCol="0">
            <a:spAutoFit/>
          </a:bodyPr>
          <a:lstStyle/>
          <a:p>
            <a:pPr marL="12700">
              <a:lnSpc>
                <a:spcPct val="100000"/>
              </a:lnSpc>
              <a:spcBef>
                <a:spcPts val="490"/>
              </a:spcBef>
              <a:tabLst>
                <a:tab pos="268605" algn="l"/>
              </a:tabLst>
            </a:pPr>
            <a:r>
              <a:rPr sz="1800" spc="15" dirty="0">
                <a:solidFill>
                  <a:srgbClr val="2CA1BE"/>
                </a:solidFill>
                <a:latin typeface="Wingdings 3"/>
                <a:cs typeface="Wingdings 3"/>
              </a:rPr>
              <a:t></a:t>
            </a:r>
            <a:r>
              <a:rPr sz="1800" spc="15" dirty="0">
                <a:solidFill>
                  <a:srgbClr val="2CA1BE"/>
                </a:solidFill>
                <a:latin typeface="Times New Roman"/>
                <a:cs typeface="Times New Roman"/>
              </a:rPr>
              <a:t>	</a:t>
            </a:r>
            <a:r>
              <a:rPr sz="2700" spc="-5" dirty="0">
                <a:latin typeface="Lucida Sans Unicode"/>
                <a:cs typeface="Lucida Sans Unicode"/>
              </a:rPr>
              <a:t>Logo programming</a:t>
            </a:r>
            <a:r>
              <a:rPr sz="2700" spc="5" dirty="0">
                <a:latin typeface="Lucida Sans Unicode"/>
                <a:cs typeface="Lucida Sans Unicode"/>
              </a:rPr>
              <a:t> </a:t>
            </a:r>
            <a:r>
              <a:rPr sz="2700" spc="-5" dirty="0">
                <a:latin typeface="Lucida Sans Unicode"/>
                <a:cs typeface="Lucida Sans Unicode"/>
              </a:rPr>
              <a:t>language</a:t>
            </a:r>
            <a:endParaRPr sz="2700">
              <a:latin typeface="Lucida Sans Unicode"/>
              <a:cs typeface="Lucida Sans Unicode"/>
            </a:endParaRPr>
          </a:p>
          <a:p>
            <a:pPr marL="268605" marR="5080" indent="-256540">
              <a:lnSpc>
                <a:spcPct val="100000"/>
              </a:lnSpc>
              <a:spcBef>
                <a:spcPts val="400"/>
              </a:spcBef>
              <a:tabLst>
                <a:tab pos="268605" algn="l"/>
              </a:tabLst>
            </a:pPr>
            <a:r>
              <a:rPr sz="1800" spc="20" dirty="0">
                <a:solidFill>
                  <a:srgbClr val="2CA1BE"/>
                </a:solidFill>
                <a:latin typeface="Wingdings 3"/>
                <a:cs typeface="Wingdings 3"/>
              </a:rPr>
              <a:t></a:t>
            </a:r>
            <a:r>
              <a:rPr sz="1800" spc="20" dirty="0">
                <a:solidFill>
                  <a:srgbClr val="2CA1BE"/>
                </a:solidFill>
                <a:latin typeface="Times New Roman"/>
                <a:cs typeface="Times New Roman"/>
              </a:rPr>
              <a:t>	</a:t>
            </a:r>
            <a:r>
              <a:rPr sz="2700" spc="-5" dirty="0">
                <a:latin typeface="Lucida Sans Unicode"/>
                <a:cs typeface="Lucida Sans Unicode"/>
              </a:rPr>
              <a:t>Developed </a:t>
            </a:r>
            <a:r>
              <a:rPr sz="2700" dirty="0">
                <a:latin typeface="Lucida Sans Unicode"/>
                <a:cs typeface="Lucida Sans Unicode"/>
              </a:rPr>
              <a:t>by feurzig &amp; seymour </a:t>
            </a:r>
            <a:r>
              <a:rPr sz="2700" spc="-5" dirty="0">
                <a:latin typeface="Lucida Sans Unicode"/>
                <a:cs typeface="Lucida Sans Unicode"/>
              </a:rPr>
              <a:t>papert</a:t>
            </a:r>
            <a:r>
              <a:rPr sz="2700" spc="-150" dirty="0">
                <a:latin typeface="Lucida Sans Unicode"/>
                <a:cs typeface="Lucida Sans Unicode"/>
              </a:rPr>
              <a:t> </a:t>
            </a:r>
            <a:r>
              <a:rPr sz="2700" spc="-5" dirty="0">
                <a:latin typeface="Lucida Sans Unicode"/>
                <a:cs typeface="Lucida Sans Unicode"/>
              </a:rPr>
              <a:t>in  1966</a:t>
            </a:r>
            <a:endParaRPr sz="2700">
              <a:latin typeface="Lucida Sans Unicode"/>
              <a:cs typeface="Lucida Sans Unicode"/>
            </a:endParaRPr>
          </a:p>
          <a:p>
            <a:pPr marL="12700">
              <a:lnSpc>
                <a:spcPct val="100000"/>
              </a:lnSpc>
              <a:spcBef>
                <a:spcPts val="395"/>
              </a:spcBef>
              <a:tabLst>
                <a:tab pos="268605" algn="l"/>
              </a:tabLst>
            </a:pPr>
            <a:r>
              <a:rPr sz="1800" spc="15" dirty="0">
                <a:solidFill>
                  <a:srgbClr val="2CA1BE"/>
                </a:solidFill>
                <a:latin typeface="Wingdings 3"/>
                <a:cs typeface="Wingdings 3"/>
              </a:rPr>
              <a:t></a:t>
            </a:r>
            <a:r>
              <a:rPr sz="1800" spc="15" dirty="0">
                <a:solidFill>
                  <a:srgbClr val="2CA1BE"/>
                </a:solidFill>
                <a:latin typeface="Times New Roman"/>
                <a:cs typeface="Times New Roman"/>
              </a:rPr>
              <a:t>	</a:t>
            </a:r>
            <a:r>
              <a:rPr sz="2700" spc="-5" dirty="0">
                <a:latin typeface="Lucida Sans Unicode"/>
                <a:cs typeface="Lucida Sans Unicode"/>
              </a:rPr>
              <a:t>Popular </a:t>
            </a:r>
            <a:r>
              <a:rPr sz="2700" dirty="0">
                <a:latin typeface="Lucida Sans Unicode"/>
                <a:cs typeface="Lucida Sans Unicode"/>
              </a:rPr>
              <a:t>graphics </a:t>
            </a:r>
            <a:r>
              <a:rPr sz="2700" spc="-5" dirty="0">
                <a:latin typeface="Lucida Sans Unicode"/>
                <a:cs typeface="Lucida Sans Unicode"/>
              </a:rPr>
              <a:t>language </a:t>
            </a:r>
            <a:r>
              <a:rPr sz="2700" dirty="0">
                <a:latin typeface="Lucida Sans Unicode"/>
                <a:cs typeface="Lucida Sans Unicode"/>
              </a:rPr>
              <a:t>for</a:t>
            </a:r>
            <a:r>
              <a:rPr sz="2700" spc="-50" dirty="0">
                <a:latin typeface="Lucida Sans Unicode"/>
                <a:cs typeface="Lucida Sans Unicode"/>
              </a:rPr>
              <a:t> </a:t>
            </a:r>
            <a:r>
              <a:rPr sz="2700" spc="-5" dirty="0">
                <a:latin typeface="Lucida Sans Unicode"/>
                <a:cs typeface="Lucida Sans Unicode"/>
              </a:rPr>
              <a:t>kids</a:t>
            </a:r>
            <a:endParaRPr sz="2700">
              <a:latin typeface="Lucida Sans Unicode"/>
              <a:cs typeface="Lucida Sans Unicode"/>
            </a:endParaRPr>
          </a:p>
        </p:txBody>
      </p:sp>
      <p:sp>
        <p:nvSpPr>
          <p:cNvPr id="3" name="object 3"/>
          <p:cNvSpPr/>
          <p:nvPr/>
        </p:nvSpPr>
        <p:spPr>
          <a:xfrm>
            <a:off x="530351" y="568451"/>
            <a:ext cx="3892296" cy="548639"/>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979676" y="1629155"/>
            <a:ext cx="6120383" cy="4320540"/>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979676" y="1700783"/>
            <a:ext cx="5113020" cy="3816096"/>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899160" y="1917192"/>
            <a:ext cx="4177284" cy="3456432"/>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5867400" y="1772411"/>
            <a:ext cx="2133600" cy="3816096"/>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762000"/>
            <a:ext cx="8686800" cy="4524315"/>
          </a:xfrm>
          <a:prstGeom prst="rect">
            <a:avLst/>
          </a:prstGeom>
        </p:spPr>
        <p:txBody>
          <a:bodyPr wrap="square">
            <a:spAutoFit/>
          </a:bodyPr>
          <a:lstStyle/>
          <a:p>
            <a:pPr>
              <a:buFont typeface="Wingdings" pitchFamily="2" charset="2"/>
              <a:buChar char="Ø"/>
            </a:pPr>
            <a:r>
              <a:rPr lang="en-US" dirty="0" smtClean="0"/>
              <a:t>In 3D computer graphics, </a:t>
            </a:r>
            <a:r>
              <a:rPr lang="en-US" b="1" dirty="0" smtClean="0"/>
              <a:t>ray tracing</a:t>
            </a:r>
            <a:r>
              <a:rPr lang="en-US" dirty="0" smtClean="0"/>
              <a:t> is a rendering technique for generating an image by tracing the path of light as pixels in an image plane and simulating the effects of its encounters with virtual objects. The technique is capable of producing a high degree of visual realism, more so than typical </a:t>
            </a:r>
            <a:r>
              <a:rPr lang="en-US" dirty="0" err="1" smtClean="0"/>
              <a:t>scanline</a:t>
            </a:r>
            <a:r>
              <a:rPr lang="en-US" dirty="0" smtClean="0"/>
              <a:t> rendering methods, but at a greater computational cost. This makes ray tracing best suited for applications where taking a relatively long time to render can be tolerated, such as in still computer-generated images, and film and television visual effects (VFX), but more poorly suited to real-time applications such as video games, where speed is critical in rendering each frame.</a:t>
            </a:r>
          </a:p>
          <a:p>
            <a:endParaRPr lang="en-US" dirty="0" smtClean="0"/>
          </a:p>
          <a:p>
            <a:pPr>
              <a:buFont typeface="Wingdings" pitchFamily="2" charset="2"/>
              <a:buChar char="Ø"/>
            </a:pPr>
            <a:r>
              <a:rPr lang="en-US" dirty="0" smtClean="0"/>
              <a:t>Ray tracing is capable of simulating a variety of optical effects, such as reflection and refraction, scattering, and dispersion phenomena (such as chromatic aberration).</a:t>
            </a:r>
          </a:p>
          <a:p>
            <a:pPr>
              <a:buFont typeface="Wingdings" pitchFamily="2" charset="2"/>
              <a:buChar char="Ø"/>
            </a:pPr>
            <a:r>
              <a:rPr lang="en-US" dirty="0" smtClean="0"/>
              <a:t>Path tracing is a form of ray tracing that can produce soft shadows, depth of field, motion blur, caustics, ambient occlusion, and indirect lighting. Path tracing is an unbiased rendering method, but a large number of rays must be traced to obtain high quality reference images without noisy artifacts. </a:t>
            </a:r>
            <a:endParaRPr lang="en-US" dirty="0"/>
          </a:p>
        </p:txBody>
      </p:sp>
      <p:sp>
        <p:nvSpPr>
          <p:cNvPr id="3" name="Rectangle 2"/>
          <p:cNvSpPr/>
          <p:nvPr/>
        </p:nvSpPr>
        <p:spPr>
          <a:xfrm>
            <a:off x="0" y="0"/>
            <a:ext cx="4114800" cy="584775"/>
          </a:xfrm>
          <a:prstGeom prst="rect">
            <a:avLst/>
          </a:prstGeom>
        </p:spPr>
        <p:txBody>
          <a:bodyPr wrap="square">
            <a:spAutoFit/>
          </a:bodyPr>
          <a:lstStyle/>
          <a:p>
            <a:r>
              <a:rPr lang="en-US" sz="3200" dirty="0" smtClean="0">
                <a:solidFill>
                  <a:srgbClr val="FF0000"/>
                </a:solidFill>
                <a:latin typeface="Times New Roman" pitchFamily="18" charset="0"/>
                <a:cs typeface="Times New Roman" pitchFamily="18" charset="0"/>
              </a:rPr>
              <a:t>RAY TRACING</a:t>
            </a:r>
            <a:endParaRPr lang="en-US" sz="3200" dirty="0">
              <a:solidFill>
                <a:srgbClr val="FF0000"/>
              </a:solidFill>
              <a:latin typeface="Times New Roman" pitchFamily="18" charset="0"/>
              <a:cs typeface="Times New Roman"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381000"/>
            <a:ext cx="8458200" cy="5232202"/>
          </a:xfrm>
          <a:prstGeom prst="rect">
            <a:avLst/>
          </a:prstGeom>
        </p:spPr>
        <p:txBody>
          <a:bodyPr wrap="square">
            <a:spAutoFit/>
          </a:bodyPr>
          <a:lstStyle/>
          <a:p>
            <a:r>
              <a:rPr lang="en-US" sz="3200" dirty="0">
                <a:solidFill>
                  <a:srgbClr val="FF0000"/>
                </a:solidFill>
                <a:latin typeface="Times New Roman" pitchFamily="18" charset="0"/>
                <a:cs typeface="Times New Roman" pitchFamily="18" charset="0"/>
              </a:rPr>
              <a:t>Image file </a:t>
            </a:r>
            <a:r>
              <a:rPr lang="en-US" sz="3200" dirty="0" smtClean="0">
                <a:solidFill>
                  <a:srgbClr val="FF0000"/>
                </a:solidFill>
                <a:latin typeface="Times New Roman" pitchFamily="18" charset="0"/>
                <a:cs typeface="Times New Roman" pitchFamily="18" charset="0"/>
              </a:rPr>
              <a:t>formats Of Multi-Media</a:t>
            </a:r>
          </a:p>
          <a:p>
            <a:endParaRPr lang="en-US" sz="3200" dirty="0">
              <a:solidFill>
                <a:srgbClr val="FF0000"/>
              </a:solidFill>
              <a:latin typeface="Times New Roman" pitchFamily="18" charset="0"/>
              <a:cs typeface="Times New Roman" pitchFamily="18" charset="0"/>
            </a:endParaRPr>
          </a:p>
          <a:p>
            <a:r>
              <a:rPr lang="en-US" b="1" dirty="0"/>
              <a:t>GIF- Graphics Interchange Formats</a:t>
            </a:r>
            <a:r>
              <a:rPr lang="en-US" dirty="0"/>
              <a:t>- The GIF format was created by </a:t>
            </a:r>
            <a:r>
              <a:rPr lang="en-US" dirty="0" err="1"/>
              <a:t>Compuserve</a:t>
            </a:r>
            <a:r>
              <a:rPr lang="en-US" dirty="0"/>
              <a:t>. It supports 256 colors. GIF format is the most popular on the Internet because of its compact size. It is ideal for small icons used for navigational purpose and simple diagrams. GIF creates a table of up to 256 colors from a pool of 16 million. If the image has less than 256 colors, GIF can easily render the image without any loss of quality. When the image contains more colors, GIF uses algorithms to match the colors of the image with the palette of optimum set of 256 colors available. Better algorithms search the image to find and the optimum set of 256 colors.</a:t>
            </a:r>
          </a:p>
          <a:p>
            <a:r>
              <a:rPr lang="en-US" dirty="0"/>
              <a:t>Thus GIF format is lossless only for the image with 256 colors or less. In case of a rich, true color image GIF may lose 99.998% of the colors. GIF files can be saved with a maximum of 256 colors. This makes it is a poor format for photographic images.</a:t>
            </a:r>
          </a:p>
          <a:p>
            <a:r>
              <a:rPr lang="en-US" dirty="0"/>
              <a:t>GIFs can be animated, which is another reason they became so successful. Most animated banner ads are GIFs. GIFs allow single bit transparency that is when you are creating your image, you can specify which color is to be transparent. This provision allows the background colors of the web page to be shown through the image</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What is ray tracing• Ray tracing is a technique for rendering three-  dimensional graphics with very complex light  intera..."/>
          <p:cNvPicPr>
            <a:picLocks noChangeAspect="1" noChangeArrowheads="1"/>
          </p:cNvPicPr>
          <p:nvPr/>
        </p:nvPicPr>
        <p:blipFill>
          <a:blip r:embed="rId2"/>
          <a:srcRect/>
          <a:stretch>
            <a:fillRect/>
          </a:stretch>
        </p:blipFill>
        <p:spPr bwMode="auto">
          <a:xfrm>
            <a:off x="0" y="152400"/>
            <a:ext cx="9144000" cy="5200651"/>
          </a:xfrm>
          <a:prstGeom prst="rect">
            <a:avLst/>
          </a:prstGeom>
          <a:noFill/>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4" name="Picture 2" descr="Raytraced Images                   PCKTWTCH by K                   evin Odhner, POV                   -Ray                ..."/>
          <p:cNvPicPr>
            <a:picLocks noChangeAspect="1" noChangeArrowheads="1"/>
          </p:cNvPicPr>
          <p:nvPr/>
        </p:nvPicPr>
        <p:blipFill>
          <a:blip r:embed="rId2"/>
          <a:srcRect/>
          <a:stretch>
            <a:fillRect/>
          </a:stretch>
        </p:blipFill>
        <p:spPr bwMode="auto">
          <a:xfrm>
            <a:off x="762000" y="1371600"/>
            <a:ext cx="6934200" cy="5200651"/>
          </a:xfrm>
          <a:prstGeom prst="rect">
            <a:avLst/>
          </a:prstGeom>
          <a:noFill/>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8" name="Picture 2" descr="Ray Tracing ModelSource: wikipedia                                        6 "/>
          <p:cNvPicPr>
            <a:picLocks noChangeAspect="1" noChangeArrowheads="1"/>
          </p:cNvPicPr>
          <p:nvPr/>
        </p:nvPicPr>
        <p:blipFill>
          <a:blip r:embed="rId2"/>
          <a:srcRect/>
          <a:stretch>
            <a:fillRect/>
          </a:stretch>
        </p:blipFill>
        <p:spPr bwMode="auto">
          <a:xfrm>
            <a:off x="0" y="0"/>
            <a:ext cx="9144000" cy="6496051"/>
          </a:xfrm>
          <a:prstGeom prst="rect">
            <a:avLst/>
          </a:prstGeom>
          <a:noFill/>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2" name="Picture 2" descr="Ray tracing       Shadow rays                          Reflection ray               refracted ray                         ..."/>
          <p:cNvPicPr>
            <a:picLocks noChangeAspect="1" noChangeArrowheads="1"/>
          </p:cNvPicPr>
          <p:nvPr/>
        </p:nvPicPr>
        <p:blipFill>
          <a:blip r:embed="rId2"/>
          <a:srcRect/>
          <a:stretch>
            <a:fillRect/>
          </a:stretch>
        </p:blipFill>
        <p:spPr bwMode="auto">
          <a:xfrm>
            <a:off x="0" y="228600"/>
            <a:ext cx="9144000" cy="6629400"/>
          </a:xfrm>
          <a:prstGeom prst="rect">
            <a:avLst/>
          </a:prstGeom>
          <a:noFill/>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4" name="Picture 2" descr="Ray tracing algorithm• Builds the image pixel by pixel• Cast additional rays from the hit point to  determine the pixel co..."/>
          <p:cNvPicPr>
            <a:picLocks noChangeAspect="1" noChangeArrowheads="1"/>
          </p:cNvPicPr>
          <p:nvPr/>
        </p:nvPicPr>
        <p:blipFill>
          <a:blip r:embed="rId2"/>
          <a:srcRect/>
          <a:stretch>
            <a:fillRect/>
          </a:stretch>
        </p:blipFill>
        <p:spPr bwMode="auto">
          <a:xfrm>
            <a:off x="0" y="0"/>
            <a:ext cx="9144000" cy="7315200"/>
          </a:xfrm>
          <a:prstGeom prst="rect">
            <a:avLst/>
          </a:prstGeom>
          <a:noFill/>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6" name="Picture 2" descr="Shadow Rays• Shadows are important lighting effect that  can be easily with ray tracing• If we wish to compute the illinum..."/>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120</TotalTime>
  <Words>3226</Words>
  <Application>Microsoft Office PowerPoint</Application>
  <PresentationFormat>On-screen Show (4:3)</PresentationFormat>
  <Paragraphs>337</Paragraphs>
  <Slides>95</Slides>
  <Notes>0</Notes>
  <HiddenSlides>0</HiddenSlides>
  <MMClips>0</MMClips>
  <ScaleCrop>false</ScaleCrop>
  <HeadingPairs>
    <vt:vector size="4" baseType="variant">
      <vt:variant>
        <vt:lpstr>Theme</vt:lpstr>
      </vt:variant>
      <vt:variant>
        <vt:i4>1</vt:i4>
      </vt:variant>
      <vt:variant>
        <vt:lpstr>Slide Titles</vt:lpstr>
      </vt:variant>
      <vt:variant>
        <vt:i4>95</vt:i4>
      </vt:variant>
    </vt:vector>
  </HeadingPairs>
  <TitlesOfParts>
    <vt:vector size="96"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Compression Technique in Computer Graphics</vt:lpstr>
      <vt:lpstr>Compression can be categorized in  two broad ways:</vt:lpstr>
      <vt:lpstr>Lossless compression</vt:lpstr>
      <vt:lpstr>Lossy compression.</vt:lpstr>
      <vt:lpstr>The Need For Compression…</vt:lpstr>
      <vt:lpstr>Slide 21</vt:lpstr>
      <vt:lpstr>Slide 22</vt:lpstr>
      <vt:lpstr>Slide 23</vt:lpstr>
      <vt:lpstr>Slide 24</vt:lpstr>
      <vt:lpstr>Slide 25</vt:lpstr>
      <vt:lpstr>Slide 26</vt:lpstr>
      <vt:lpstr>Slide 27</vt:lpstr>
      <vt:lpstr>Slide 28</vt:lpstr>
      <vt:lpstr>Slide 29</vt:lpstr>
      <vt:lpstr>Slide 30</vt:lpstr>
      <vt:lpstr> Image is a visual representation of scene, it  represent selected properties of scene to  viewer with varying degree of realism.</vt:lpstr>
      <vt:lpstr>Slide 32</vt:lpstr>
      <vt:lpstr>Slide 33</vt:lpstr>
      <vt:lpstr>Slide 34</vt:lpstr>
      <vt:lpstr>Slide 35</vt:lpstr>
      <vt:lpstr>Slide 36</vt:lpstr>
      <vt:lpstr>Slide 37</vt:lpstr>
      <vt:lpstr>Slide 38</vt:lpstr>
      <vt:lpstr> Shifting the tessellation in particular direction</vt:lpstr>
      <vt:lpstr>Slide 40</vt:lpstr>
      <vt:lpstr>Slide 41</vt:lpstr>
      <vt:lpstr>Slide 42</vt:lpstr>
      <vt:lpstr>Slide 43</vt:lpstr>
      <vt:lpstr>Slide 44</vt:lpstr>
      <vt:lpstr> Non periodic tiling  Based on square, equilateral triangle</vt:lpstr>
      <vt:lpstr>Slide 46</vt:lpstr>
      <vt:lpstr>Slide 47</vt:lpstr>
      <vt:lpstr>Slide 48</vt:lpstr>
      <vt:lpstr> Geometric figure is self similar  Fractals appear identical at different scales</vt:lpstr>
      <vt:lpstr>Slide 50</vt:lpstr>
      <vt:lpstr>Slide 51</vt:lpstr>
      <vt:lpstr>Slide 52</vt:lpstr>
      <vt:lpstr>Slide 53</vt:lpstr>
      <vt:lpstr>Slide 54</vt:lpstr>
      <vt:lpstr>Slide 55</vt:lpstr>
      <vt:lpstr> Model trees,shrubs,plants</vt:lpstr>
      <vt:lpstr> Fractal appear approximately identical at  different scales  Model water,clouds,terrain</vt:lpstr>
      <vt:lpstr> Non linear transformation</vt:lpstr>
      <vt:lpstr> Curves created by iterations  Formulas repeated with slightly different  values over and over again</vt:lpstr>
      <vt:lpstr>Slide 60</vt:lpstr>
      <vt:lpstr>Slide 61</vt:lpstr>
      <vt:lpstr>Slide 62</vt:lpstr>
      <vt:lpstr>Slide 63</vt:lpstr>
      <vt:lpstr>Slide 64</vt:lpstr>
      <vt:lpstr> Developed by Helga von Koch in 1904</vt:lpstr>
      <vt:lpstr>Slide 66</vt:lpstr>
      <vt:lpstr>Slide 67</vt:lpstr>
      <vt:lpstr>Slide 68</vt:lpstr>
      <vt:lpstr>Slide 69</vt:lpstr>
      <vt:lpstr> Self similar fractals  Described by Ernesto cesaro and Georg Faber  in the year 1910</vt:lpstr>
      <vt:lpstr>Slide 71</vt:lpstr>
      <vt:lpstr>Slide 72</vt:lpstr>
      <vt:lpstr> Self similar fractal curves</vt:lpstr>
      <vt:lpstr>Slide 74</vt:lpstr>
      <vt:lpstr> Developed by Italian mathematician Guiseppe  peano in 1890  Space filling curve</vt:lpstr>
      <vt:lpstr>Slide 76</vt:lpstr>
      <vt:lpstr> Structure defined by language  Languages described by a collection of  productions</vt:lpstr>
      <vt:lpstr>Advanced Modeling Graftals</vt:lpstr>
      <vt:lpstr>Advanced Modeling Graftals</vt:lpstr>
      <vt:lpstr>Advanced Modeling</vt:lpstr>
      <vt:lpstr>Advanced Modeling Graftals</vt:lpstr>
      <vt:lpstr>Advanced Modeling Particle Systems</vt:lpstr>
      <vt:lpstr>Slide 83</vt:lpstr>
      <vt:lpstr>Slide 84</vt:lpstr>
      <vt:lpstr>Slide 85</vt:lpstr>
      <vt:lpstr>Slide 86</vt:lpstr>
      <vt:lpstr>Slide 87</vt:lpstr>
      <vt:lpstr>Slide 88</vt:lpstr>
      <vt:lpstr>Slide 89</vt:lpstr>
      <vt:lpstr>Slide 90</vt:lpstr>
      <vt:lpstr>Slide 91</vt:lpstr>
      <vt:lpstr>Slide 92</vt:lpstr>
      <vt:lpstr>Slide 93</vt:lpstr>
      <vt:lpstr>Slide 94</vt:lpstr>
      <vt:lpstr>Slide 95</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RCL-03</dc:creator>
  <cp:lastModifiedBy>CS-01</cp:lastModifiedBy>
  <cp:revision>20</cp:revision>
  <dcterms:created xsi:type="dcterms:W3CDTF">2020-11-24T07:16:22Z</dcterms:created>
  <dcterms:modified xsi:type="dcterms:W3CDTF">2021-11-30T04:18:26Z</dcterms:modified>
</cp:coreProperties>
</file>